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4"/>
  </p:notesMasterIdLst>
  <p:handoutMasterIdLst>
    <p:handoutMasterId r:id="rId45"/>
  </p:handoutMasterIdLst>
  <p:sldIdLst>
    <p:sldId id="287" r:id="rId2"/>
    <p:sldId id="345" r:id="rId3"/>
    <p:sldId id="346" r:id="rId4"/>
    <p:sldId id="412" r:id="rId5"/>
    <p:sldId id="411" r:id="rId6"/>
    <p:sldId id="349" r:id="rId7"/>
    <p:sldId id="361" r:id="rId8"/>
    <p:sldId id="360" r:id="rId9"/>
    <p:sldId id="364" r:id="rId10"/>
    <p:sldId id="413" r:id="rId11"/>
    <p:sldId id="363" r:id="rId12"/>
    <p:sldId id="359" r:id="rId13"/>
    <p:sldId id="404" r:id="rId14"/>
    <p:sldId id="414" r:id="rId15"/>
    <p:sldId id="417" r:id="rId16"/>
    <p:sldId id="367" r:id="rId17"/>
    <p:sldId id="370" r:id="rId18"/>
    <p:sldId id="425" r:id="rId19"/>
    <p:sldId id="426" r:id="rId20"/>
    <p:sldId id="401" r:id="rId21"/>
    <p:sldId id="408" r:id="rId22"/>
    <p:sldId id="418" r:id="rId23"/>
    <p:sldId id="400" r:id="rId24"/>
    <p:sldId id="384" r:id="rId25"/>
    <p:sldId id="382" r:id="rId26"/>
    <p:sldId id="381" r:id="rId27"/>
    <p:sldId id="373" r:id="rId28"/>
    <p:sldId id="410" r:id="rId29"/>
    <p:sldId id="388" r:id="rId30"/>
    <p:sldId id="387" r:id="rId31"/>
    <p:sldId id="392" r:id="rId32"/>
    <p:sldId id="393" r:id="rId33"/>
    <p:sldId id="398" r:id="rId34"/>
    <p:sldId id="353" r:id="rId35"/>
    <p:sldId id="419" r:id="rId36"/>
    <p:sldId id="420" r:id="rId37"/>
    <p:sldId id="422" r:id="rId38"/>
    <p:sldId id="423" r:id="rId39"/>
    <p:sldId id="357" r:id="rId40"/>
    <p:sldId id="354" r:id="rId41"/>
    <p:sldId id="356" r:id="rId42"/>
    <p:sldId id="358" r:id="rId43"/>
  </p:sldIdLst>
  <p:sldSz cx="12192000" cy="6858000"/>
  <p:notesSz cx="6797675" cy="9926638"/>
  <p:defaultTextStyle>
    <a:defPPr>
      <a:defRPr lang="ru-RU"/>
    </a:defPPr>
    <a:lvl1pPr marL="0" algn="l" defTabSz="91437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72" algn="l" defTabSz="91437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558" algn="l" defTabSz="91437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743" algn="l" defTabSz="91437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930" algn="l" defTabSz="91437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3117" algn="l" defTabSz="91437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301" algn="l" defTabSz="91437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488" algn="l" defTabSz="91437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2C9"/>
    <a:srgbClr val="356298"/>
    <a:srgbClr val="66FF33"/>
    <a:srgbClr val="FF9900"/>
    <a:srgbClr val="596C95"/>
    <a:srgbClr val="F9FAFD"/>
    <a:srgbClr val="D4E5F7"/>
    <a:srgbClr val="637593"/>
    <a:srgbClr val="5777A7"/>
    <a:srgbClr val="8171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83571" autoAdjust="0"/>
  </p:normalViewPr>
  <p:slideViewPr>
    <p:cSldViewPr snapToGrid="0">
      <p:cViewPr>
        <p:scale>
          <a:sx n="90" d="100"/>
          <a:sy n="90" d="100"/>
        </p:scale>
        <p:origin x="-64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124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3318" y="-9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F52F7-F8C8-44AD-B9BD-2E3214290D75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16472-04A3-40AF-B814-A128DA41A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069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D18FB-29C4-45F0-BB08-3A19FB8A0C83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DED12-B8CC-4F49-80FF-1710B5F63F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0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52C2E-F421-4365-A5B5-4A357E6210A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856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F52C2E-F421-4365-A5B5-4A357E6210A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601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207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2073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52C2E-F421-4365-A5B5-4A357E6210A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601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52C2E-F421-4365-A5B5-4A357E6210A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601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DED12-B8CC-4F49-80FF-1710B5F63FC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347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52C2E-F421-4365-A5B5-4A357E6210AF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601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52C2E-F421-4365-A5B5-4A357E6210AF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601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52C2E-F421-4365-A5B5-4A357E6210AF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601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DED12-B8CC-4F49-80FF-1710B5F63FC1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DED12-B8CC-4F49-80FF-1710B5F63FC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024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52C2E-F421-4365-A5B5-4A357E6210AF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601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DED12-B8CC-4F49-80FF-1710B5F63FC1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510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Предлагаю долго</a:t>
            </a:r>
            <a:r>
              <a:rPr lang="ru-RU" baseline="0" dirty="0"/>
              <a:t> на этом слайде не задерживаться, т</a:t>
            </a:r>
            <a:r>
              <a:rPr lang="ru-RU" dirty="0"/>
              <a:t>.к. </a:t>
            </a:r>
            <a:r>
              <a:rPr lang="ru-RU" dirty="0" err="1"/>
              <a:t>вебинар</a:t>
            </a:r>
            <a:r>
              <a:rPr lang="ru-RU" baseline="0" dirty="0"/>
              <a:t> проводится для непосредственно самих пользователей. Вероятно, им будет важен сам процесс проведения оценки компетенций, а не наша программа.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DED12-B8CC-4F49-80FF-1710B5F63FC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1D7DED12-B8CC-4F49-80FF-1710B5F63FC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110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578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52C2E-F421-4365-A5B5-4A357E6210A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601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52C2E-F421-4365-A5B5-4A357E6210A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601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Ознакомление</a:t>
            </a:r>
            <a:r>
              <a:rPr lang="ru-RU" baseline="0" dirty="0" smtClean="0"/>
              <a:t> с функциями личного кабинета.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DED12-B8CC-4F49-80FF-1710B5F63F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Региональный координатор выгружает из ИС </a:t>
            </a:r>
            <a:r>
              <a:rPr lang="ru-RU" dirty="0" smtClean="0"/>
              <a:t>логин</a:t>
            </a:r>
            <a:r>
              <a:rPr lang="ru-RU" baseline="0" dirty="0" smtClean="0"/>
              <a:t> и пароль </a:t>
            </a:r>
            <a:r>
              <a:rPr lang="ru-RU" baseline="0" dirty="0" smtClean="0"/>
              <a:t>для организатора ППО и любым удобным способом передает их ему.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DED12-B8CC-4F49-80FF-1710B5F63F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test@rustest.ru" TargetMode="External"/><Relationship Id="rId2" Type="http://schemas.openxmlformats.org/officeDocument/2006/relationships/hyperlink" Target="http://www.rustest.ru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6075" y="215048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305E9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456084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F558F"/>
                </a:solidFill>
                <a:latin typeface="Century Gothic" panose="020B0502020202020204" pitchFamily="34" charset="0"/>
              </a:defRPr>
            </a:lvl1pPr>
            <a:lvl2pPr marL="457144" indent="0" algn="ctr">
              <a:buNone/>
              <a:defRPr sz="2000"/>
            </a:lvl2pPr>
            <a:lvl3pPr marL="914287" indent="0" algn="ctr">
              <a:buNone/>
              <a:defRPr sz="1800"/>
            </a:lvl3pPr>
            <a:lvl4pPr marL="1371431" indent="0" algn="ctr">
              <a:buNone/>
              <a:defRPr sz="1600"/>
            </a:lvl4pPr>
            <a:lvl5pPr marL="1828574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63" indent="0" algn="ctr">
              <a:buNone/>
              <a:defRPr sz="1600"/>
            </a:lvl7pPr>
            <a:lvl8pPr marL="3200007" indent="0" algn="ctr">
              <a:buNone/>
              <a:defRPr sz="1600"/>
            </a:lvl8pPr>
            <a:lvl9pPr marL="365715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7566BF-8D49-41B7-887D-F124F5574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769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9500" y="32084"/>
            <a:ext cx="2693004" cy="22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97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294" y="38451"/>
            <a:ext cx="10730429" cy="382463"/>
          </a:xfrm>
        </p:spPr>
        <p:txBody>
          <a:bodyPr>
            <a:normAutofit/>
          </a:bodyPr>
          <a:lstStyle>
            <a:lvl1pPr algn="r">
              <a:defRPr sz="2182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135" y="696499"/>
            <a:ext cx="5913866" cy="5965227"/>
          </a:xfrm>
        </p:spPr>
        <p:txBody>
          <a:bodyPr>
            <a:normAutofit/>
          </a:bodyPr>
          <a:lstStyle>
            <a:lvl1pPr>
              <a:defRPr sz="1456">
                <a:solidFill>
                  <a:srgbClr val="0F558F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F558F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0F558F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F558F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F558F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95938" y="6492875"/>
            <a:ext cx="496063" cy="365126"/>
          </a:xfrm>
        </p:spPr>
        <p:txBody>
          <a:bodyPr/>
          <a:lstStyle>
            <a:lvl1pPr>
              <a:defRPr>
                <a:solidFill>
                  <a:srgbClr val="0F558F"/>
                </a:solidFill>
              </a:defRPr>
            </a:lvl1pPr>
          </a:lstStyle>
          <a:p>
            <a:fld id="{21CDED40-3BDF-4A08-8440-EB3F1E9E1D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068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01C710B-DA6F-49CE-B975-E8A415A731F7}"/>
              </a:ext>
            </a:extLst>
          </p:cNvPr>
          <p:cNvSpPr txBox="1">
            <a:spLocks/>
          </p:cNvSpPr>
          <p:nvPr/>
        </p:nvSpPr>
        <p:spPr>
          <a:xfrm>
            <a:off x="1414294" y="38451"/>
            <a:ext cx="10730429" cy="382463"/>
          </a:xfrm>
          <a:prstGeom prst="rect">
            <a:avLst/>
          </a:prstGeom>
        </p:spPr>
        <p:txBody>
          <a:bodyPr vert="horz" lIns="55449" tIns="27725" rIns="55449" bIns="27725" rtlCol="0" anchor="ctr">
            <a:normAutofit/>
          </a:bodyPr>
          <a:lstStyle>
            <a:lvl1pPr algn="r" defTabSz="15077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2182" dirty="0"/>
              <a:t>Контактная информация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050409-343E-4514-A14C-744B00B2301C}"/>
              </a:ext>
            </a:extLst>
          </p:cNvPr>
          <p:cNvSpPr txBox="1"/>
          <p:nvPr/>
        </p:nvSpPr>
        <p:spPr>
          <a:xfrm>
            <a:off x="498118" y="2930579"/>
            <a:ext cx="7921796" cy="143603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55" dirty="0">
                <a:solidFill>
                  <a:srgbClr val="0F558F"/>
                </a:solidFill>
                <a:latin typeface="Century Gothic" pitchFamily="34" charset="0"/>
              </a:rPr>
              <a:t>сайт:</a:t>
            </a:r>
            <a:r>
              <a:rPr lang="ru-RU" sz="1940" dirty="0">
                <a:solidFill>
                  <a:srgbClr val="0F558F"/>
                </a:solidFill>
                <a:latin typeface="Century Gothic" pitchFamily="34" charset="0"/>
              </a:rPr>
              <a:t> </a:t>
            </a:r>
            <a:r>
              <a:rPr lang="en-US" sz="2183" dirty="0">
                <a:solidFill>
                  <a:srgbClr val="0F558F"/>
                </a:solidFill>
                <a:latin typeface="Century Gothic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http://www.rustest.ru</a:t>
            </a:r>
            <a:r>
              <a:rPr lang="ru-RU" sz="2183" dirty="0">
                <a:solidFill>
                  <a:srgbClr val="0F558F"/>
                </a:solidFill>
                <a:latin typeface="Century Gothic" pitchFamily="34" charset="0"/>
              </a:rPr>
              <a:t> </a:t>
            </a:r>
            <a:r>
              <a:rPr lang="ru-RU" sz="1940" dirty="0">
                <a:solidFill>
                  <a:srgbClr val="0F558F"/>
                </a:solidFill>
                <a:latin typeface="Century Gothic" pitchFamily="34" charset="0"/>
              </a:rPr>
              <a:t/>
            </a:r>
            <a:br>
              <a:rPr lang="ru-RU" sz="1940" dirty="0">
                <a:solidFill>
                  <a:srgbClr val="0F558F"/>
                </a:solidFill>
                <a:latin typeface="Century Gothic" pitchFamily="34" charset="0"/>
              </a:rPr>
            </a:br>
            <a:r>
              <a:rPr lang="en-US" sz="1455" dirty="0">
                <a:solidFill>
                  <a:srgbClr val="0F558F"/>
                </a:solidFill>
                <a:latin typeface="Century Gothic" pitchFamily="34" charset="0"/>
              </a:rPr>
              <a:t>mail</a:t>
            </a:r>
            <a:r>
              <a:rPr lang="ru-RU" sz="1455" dirty="0">
                <a:solidFill>
                  <a:srgbClr val="0F558F"/>
                </a:solidFill>
                <a:latin typeface="Century Gothic" pitchFamily="34" charset="0"/>
              </a:rPr>
              <a:t>: </a:t>
            </a:r>
            <a:r>
              <a:rPr lang="en-US" sz="2183" dirty="0">
                <a:solidFill>
                  <a:srgbClr val="0F558F"/>
                </a:solidFill>
                <a:latin typeface="Century Gothic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test@rustest.ru</a:t>
            </a:r>
            <a:r>
              <a:rPr lang="ru-RU" sz="1940" dirty="0">
                <a:solidFill>
                  <a:srgbClr val="0F558F"/>
                </a:solidFill>
                <a:latin typeface="Century Gothic" pitchFamily="34" charset="0"/>
              </a:rPr>
              <a:t/>
            </a:r>
            <a:br>
              <a:rPr lang="ru-RU" sz="1940" dirty="0">
                <a:solidFill>
                  <a:srgbClr val="0F558F"/>
                </a:solidFill>
                <a:latin typeface="Century Gothic" pitchFamily="34" charset="0"/>
              </a:rPr>
            </a:br>
            <a:r>
              <a:rPr lang="ru-RU" sz="1455" dirty="0">
                <a:solidFill>
                  <a:srgbClr val="0F558F"/>
                </a:solidFill>
                <a:latin typeface="Century Gothic" pitchFamily="34" charset="0"/>
              </a:rPr>
              <a:t>приемная:</a:t>
            </a:r>
            <a:r>
              <a:rPr lang="ru-RU" sz="1940" dirty="0">
                <a:solidFill>
                  <a:srgbClr val="0F558F"/>
                </a:solidFill>
                <a:latin typeface="Century Gothic" pitchFamily="34" charset="0"/>
              </a:rPr>
              <a:t> </a:t>
            </a:r>
            <a:r>
              <a:rPr lang="ru-RU" sz="2183" dirty="0">
                <a:solidFill>
                  <a:srgbClr val="0F558F"/>
                </a:solidFill>
                <a:latin typeface="Century Gothic" pitchFamily="34" charset="0"/>
              </a:rPr>
              <a:t>+7(495)530-10-00 </a:t>
            </a:r>
            <a:r>
              <a:rPr lang="ru-RU" sz="1940" dirty="0">
                <a:solidFill>
                  <a:srgbClr val="0F558F"/>
                </a:solidFill>
                <a:latin typeface="Century Gothic" pitchFamily="34" charset="0"/>
              </a:rPr>
              <a:t/>
            </a:r>
            <a:br>
              <a:rPr lang="ru-RU" sz="1940" dirty="0">
                <a:solidFill>
                  <a:srgbClr val="0F558F"/>
                </a:solidFill>
                <a:latin typeface="Century Gothic" pitchFamily="34" charset="0"/>
              </a:rPr>
            </a:br>
            <a:r>
              <a:rPr lang="ru-RU" sz="1455" dirty="0">
                <a:solidFill>
                  <a:srgbClr val="0F558F"/>
                </a:solidFill>
                <a:latin typeface="Century Gothic" pitchFamily="34" charset="0"/>
              </a:rPr>
              <a:t>контакт-центр:</a:t>
            </a:r>
            <a:r>
              <a:rPr lang="ru-RU" sz="1940" dirty="0">
                <a:solidFill>
                  <a:srgbClr val="0F558F"/>
                </a:solidFill>
                <a:latin typeface="Century Gothic" pitchFamily="34" charset="0"/>
              </a:rPr>
              <a:t> </a:t>
            </a:r>
            <a:r>
              <a:rPr lang="ru-RU" sz="2183" dirty="0">
                <a:solidFill>
                  <a:srgbClr val="0F558F"/>
                </a:solidFill>
                <a:latin typeface="Century Gothic" pitchFamily="34" charset="0"/>
              </a:rPr>
              <a:t>+7(800)555-19-81, +7(499)110-62-80</a:t>
            </a:r>
            <a:endParaRPr lang="ru-RU" sz="2183" i="1" dirty="0">
              <a:solidFill>
                <a:srgbClr val="0F558F"/>
              </a:solidFill>
              <a:latin typeface="Century Gothic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530CA5-2ABE-493A-983D-0CD70E11224B}"/>
              </a:ext>
            </a:extLst>
          </p:cNvPr>
          <p:cNvSpPr txBox="1"/>
          <p:nvPr/>
        </p:nvSpPr>
        <p:spPr>
          <a:xfrm>
            <a:off x="498118" y="5077179"/>
            <a:ext cx="11020651" cy="65216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183" dirty="0">
                <a:solidFill>
                  <a:srgbClr val="0F558F"/>
                </a:solidFill>
                <a:latin typeface="Century Gothic" pitchFamily="34" charset="0"/>
              </a:rPr>
              <a:t>123557, г. Москва, улица Пресненский Вал, д.19 стр.1</a:t>
            </a:r>
            <a:r>
              <a:rPr lang="ru-RU" sz="1940" dirty="0">
                <a:solidFill>
                  <a:srgbClr val="0F558F"/>
                </a:solidFill>
                <a:latin typeface="Century Gothic" pitchFamily="34" charset="0"/>
              </a:rPr>
              <a:t/>
            </a:r>
            <a:br>
              <a:rPr lang="ru-RU" sz="1940" dirty="0">
                <a:solidFill>
                  <a:srgbClr val="0F558F"/>
                </a:solidFill>
                <a:latin typeface="Century Gothic" pitchFamily="34" charset="0"/>
              </a:rPr>
            </a:br>
            <a:r>
              <a:rPr lang="ru-RU" sz="1455" i="1" dirty="0">
                <a:solidFill>
                  <a:srgbClr val="0F558F"/>
                </a:solidFill>
                <a:latin typeface="Century Gothic" pitchFamily="34" charset="0"/>
              </a:rPr>
              <a:t>Здание Центра Информационных Технологий и Систем органов исполнительной власти «</a:t>
            </a:r>
            <a:r>
              <a:rPr lang="ru-RU" sz="1455" i="1" dirty="0" err="1">
                <a:solidFill>
                  <a:srgbClr val="0F558F"/>
                </a:solidFill>
                <a:latin typeface="Century Gothic" pitchFamily="34" charset="0"/>
              </a:rPr>
              <a:t>ЦИТиС</a:t>
            </a:r>
            <a:r>
              <a:rPr lang="ru-RU" sz="1455" i="1" dirty="0">
                <a:solidFill>
                  <a:srgbClr val="0F558F"/>
                </a:solidFill>
                <a:latin typeface="Century Gothic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182137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4003"/>
            <a:ext cx="10515600" cy="798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528238"/>
            <a:ext cx="10515600" cy="4648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E8C3-17DC-4C8B-9669-BBC3BE17DF4F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DED40-3BDF-4A08-8440-EB3F1E9E1D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-18954"/>
            <a:ext cx="12192000" cy="512710"/>
            <a:chOff x="-13134" y="-27384"/>
            <a:chExt cx="20104100" cy="820892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-13134" y="-797"/>
              <a:ext cx="20104100" cy="730315"/>
            </a:xfrm>
            <a:prstGeom prst="rect">
              <a:avLst/>
            </a:prstGeom>
            <a:solidFill>
              <a:srgbClr val="0F5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16" dirty="0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14356A76-E3A1-4E74-A600-FAD32001B9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135" y="-27384"/>
              <a:ext cx="2245512" cy="820892"/>
            </a:xfrm>
            <a:prstGeom prst="rect">
              <a:avLst/>
            </a:prstGeom>
            <a:ln>
              <a:noFill/>
            </a:ln>
            <a:effectLst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29435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l" defTabSz="914287" rtl="0" eaLnBrk="1" latinLnBrk="0" hangingPunct="1">
        <a:lnSpc>
          <a:spcPct val="90000"/>
        </a:lnSpc>
        <a:spcBef>
          <a:spcPct val="0"/>
        </a:spcBef>
        <a:buNone/>
        <a:defRPr sz="242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2" indent="-228572" algn="l" defTabSz="9142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5" indent="-228572" algn="l" defTabSz="9142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2" algn="l" defTabSz="9142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3" indent="-228572" algn="l" defTabSz="9142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8" indent="-228572" algn="l" defTabSz="9142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0" indent="-228572" algn="l" defTabSz="9142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2" algn="l" defTabSz="9142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9142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2" indent="-228572" algn="l" defTabSz="9142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3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7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0" algn="l" defTabSz="9142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akkredmonitoring.rustest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kkredmonitoring.rustest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iagnostic.rustest.r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iagnostic@rustest.r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A71CCA5-EC72-449D-B2D8-138A69053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62" y="2420888"/>
            <a:ext cx="11381026" cy="201288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Информационно-технологическое обеспечение проведения оценки компетенций</a:t>
            </a:r>
            <a:r>
              <a:rPr lang="ru-RU" sz="3600" dirty="0">
                <a:solidFill>
                  <a:srgbClr val="356298"/>
                </a:solidFill>
              </a:rPr>
              <a:t/>
            </a:r>
            <a:br>
              <a:rPr lang="ru-RU" sz="3600" dirty="0">
                <a:solidFill>
                  <a:srgbClr val="356298"/>
                </a:solidFill>
              </a:rPr>
            </a:br>
            <a:r>
              <a:rPr lang="ru-RU" sz="3600" b="0" dirty="0">
                <a:solidFill>
                  <a:srgbClr val="356298"/>
                </a:solidFill>
              </a:rPr>
              <a:t/>
            </a:r>
            <a:br>
              <a:rPr lang="ru-RU" sz="3600" b="0" dirty="0">
                <a:solidFill>
                  <a:srgbClr val="356298"/>
                </a:solidFill>
              </a:rPr>
            </a:br>
            <a:r>
              <a:rPr lang="ru-RU" sz="2700" b="0" dirty="0" smtClean="0">
                <a:solidFill>
                  <a:srgbClr val="356298"/>
                </a:solidFill>
              </a:rPr>
              <a:t>Автоматизированная информационная система</a:t>
            </a:r>
            <a:r>
              <a:rPr lang="ru-RU" sz="2700" dirty="0" smtClean="0">
                <a:solidFill>
                  <a:srgbClr val="356298"/>
                </a:solidFill>
              </a:rPr>
              <a:t/>
            </a:r>
            <a:br>
              <a:rPr lang="ru-RU" sz="2700" dirty="0" smtClean="0">
                <a:solidFill>
                  <a:srgbClr val="356298"/>
                </a:solidFill>
              </a:rPr>
            </a:br>
            <a:r>
              <a:rPr lang="ru-RU" sz="2700" dirty="0" smtClean="0">
                <a:solidFill>
                  <a:srgbClr val="356298"/>
                </a:solidFill>
              </a:rPr>
              <a:t>«</a:t>
            </a:r>
            <a:r>
              <a:rPr lang="ru-RU" sz="2700" dirty="0">
                <a:solidFill>
                  <a:srgbClr val="356298"/>
                </a:solidFill>
              </a:rPr>
              <a:t>Оценка ON-LINE»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C63D0D81-E86D-4C76-9C4A-7447A95B8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5257800"/>
            <a:ext cx="11328400" cy="7366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356298"/>
                </a:solidFill>
                <a:ea typeface="+mj-ea"/>
                <a:cs typeface="+mj-cs"/>
              </a:rPr>
              <a:t>Тихомиров Сергей Владимирович,</a:t>
            </a:r>
          </a:p>
          <a:p>
            <a:r>
              <a:rPr lang="ru-RU" dirty="0">
                <a:solidFill>
                  <a:srgbClr val="356298"/>
                </a:solidFill>
                <a:ea typeface="+mj-ea"/>
                <a:cs typeface="+mj-cs"/>
              </a:rPr>
              <a:t>начальник управления информационно-технологическими проектами</a:t>
            </a:r>
          </a:p>
          <a:p>
            <a:endParaRPr lang="ru-RU" dirty="0">
              <a:solidFill>
                <a:srgbClr val="596C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0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Выгрузка ключей доступа организаторам </a:t>
            </a:r>
            <a:r>
              <a:rPr lang="ru-RU" dirty="0" smtClean="0"/>
              <a:t>(руководителям</a:t>
            </a:r>
            <a:r>
              <a:rPr lang="ru-RU" dirty="0"/>
              <a:t>) </a:t>
            </a:r>
            <a:r>
              <a:rPr lang="ru-RU" dirty="0" smtClean="0"/>
              <a:t>ППО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4798" y="2971799"/>
            <a:ext cx="1885951" cy="3905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190749" y="2971799"/>
            <a:ext cx="2093845" cy="1651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700356" y="1263336"/>
            <a:ext cx="1143000" cy="4467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04913"/>
            <a:ext cx="11518007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нутый угол 4"/>
          <p:cNvSpPr/>
          <p:nvPr/>
        </p:nvSpPr>
        <p:spPr>
          <a:xfrm>
            <a:off x="5829300" y="3086100"/>
            <a:ext cx="5441212" cy="3080784"/>
          </a:xfrm>
          <a:prstGeom prst="foldedCorner">
            <a:avLst/>
          </a:prstGeom>
          <a:solidFill>
            <a:srgbClr val="FFF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Экспорт </a:t>
            </a:r>
            <a:r>
              <a:rPr lang="ru-RU" sz="3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ключей </a:t>
            </a:r>
            <a:r>
              <a:rPr lang="ru-RU" sz="3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доступа в ЛК организатора (руководителя) ППО</a:t>
            </a:r>
            <a:endParaRPr lang="ru-RU" sz="3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3685" y="1619250"/>
            <a:ext cx="847640" cy="2762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180494" y="1200150"/>
            <a:ext cx="2067781" cy="520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763501" y="1762125"/>
            <a:ext cx="942099" cy="3544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876760" y="2038350"/>
            <a:ext cx="847640" cy="2762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633001" y="1892976"/>
            <a:ext cx="85724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287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Шаг 3</a:t>
            </a:r>
            <a:endParaRPr lang="ru-RU" sz="1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76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Мониторинг диагностической работы в рамках всех </a:t>
            </a:r>
            <a:r>
              <a:rPr lang="ru-RU" dirty="0" smtClean="0"/>
              <a:t>ППО </a:t>
            </a:r>
            <a:r>
              <a:rPr lang="ru-RU" dirty="0"/>
              <a:t>субъекта РФ</a:t>
            </a:r>
          </a:p>
        </p:txBody>
      </p:sp>
      <p:pic>
        <p:nvPicPr>
          <p:cNvPr id="4098" name="Picture 2" descr="D:\Работа\ГИА 2022\5_Боевое тестирование\Обмен\ДИАГНОСТИКА УЧИТЕЛЕЙ\СКРИНШОТЫ\НОВЫЕ\РЕГИОНАЛЬНЫЙ КООРДИНАТОР\Монитор тестирован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78" y="550905"/>
            <a:ext cx="11720947" cy="608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нутый угол 4"/>
          <p:cNvSpPr/>
          <p:nvPr/>
        </p:nvSpPr>
        <p:spPr>
          <a:xfrm>
            <a:off x="3693885" y="2603500"/>
            <a:ext cx="6003007" cy="3690974"/>
          </a:xfrm>
          <a:prstGeom prst="foldedCorner">
            <a:avLst/>
          </a:prstGeom>
          <a:solidFill>
            <a:srgbClr val="FFF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Мониторинг 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тестирования позволяет:</a:t>
            </a:r>
          </a:p>
          <a:p>
            <a:pPr marL="742950" indent="-74295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Выбрать мероприятие из перечня;</a:t>
            </a:r>
          </a:p>
          <a:p>
            <a:pPr marL="742950" indent="-74295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Наблюдать за процессом прохождения участниками тестирования в реальном времени</a:t>
            </a: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99993" y="661987"/>
            <a:ext cx="1449161" cy="219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879054" y="640722"/>
            <a:ext cx="409574" cy="219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02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0075"/>
            <a:ext cx="10949214" cy="274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со списком участников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60800" y="2601894"/>
            <a:ext cx="189388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test@test.ru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686" y="2954080"/>
            <a:ext cx="7200000" cy="3637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0458535" y="1971676"/>
            <a:ext cx="628565" cy="228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26755" y="4114801"/>
            <a:ext cx="419015" cy="200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5372" y="2206479"/>
            <a:ext cx="3729037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594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4827181" y="711200"/>
            <a:ext cx="7070652" cy="4211674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Функционал регионального координатора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134" y="696499"/>
            <a:ext cx="4687578" cy="472610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1900" dirty="0" smtClean="0">
              <a:solidFill>
                <a:schemeClr val="dk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>
                <a:solidFill>
                  <a:schemeClr val="dk1"/>
                </a:solidFill>
              </a:rPr>
              <a:t>Изучение </a:t>
            </a:r>
            <a:r>
              <a:rPr lang="ru-RU" sz="1900" dirty="0">
                <a:solidFill>
                  <a:schemeClr val="dk1"/>
                </a:solidFill>
              </a:rPr>
              <a:t>инструктивных </a:t>
            </a:r>
            <a:r>
              <a:rPr lang="ru-RU" sz="1900" dirty="0" smtClean="0">
                <a:solidFill>
                  <a:schemeClr val="dk1"/>
                </a:solidFill>
              </a:rPr>
              <a:t>и методических </a:t>
            </a:r>
            <a:r>
              <a:rPr lang="ru-RU" sz="1900" dirty="0">
                <a:solidFill>
                  <a:schemeClr val="dk1"/>
                </a:solidFill>
              </a:rPr>
              <a:t>материалов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>
                <a:solidFill>
                  <a:schemeClr val="dk1"/>
                </a:solidFill>
              </a:rPr>
              <a:t>Получение на </a:t>
            </a:r>
            <a:r>
              <a:rPr lang="ru-RU" sz="1900" dirty="0" err="1">
                <a:solidFill>
                  <a:schemeClr val="dk1"/>
                </a:solidFill>
              </a:rPr>
              <a:t>эл</a:t>
            </a:r>
            <a:r>
              <a:rPr lang="ru-RU" sz="1900" dirty="0">
                <a:solidFill>
                  <a:schemeClr val="dk1"/>
                </a:solidFill>
              </a:rPr>
              <a:t>. почту учётной записи (логина и пароля) для доступа в ИС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>
                <a:solidFill>
                  <a:schemeClr val="dk1"/>
                </a:solidFill>
              </a:rPr>
              <a:t>Активация учётной записи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>
                <a:solidFill>
                  <a:schemeClr val="dk1"/>
                </a:solidFill>
              </a:rPr>
              <a:t> Ознакомление с функционалом личного кабинета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>
                <a:solidFill>
                  <a:schemeClr val="dk1"/>
                </a:solidFill>
              </a:rPr>
              <a:t> Выгрузка логинов и паролей для каждого </a:t>
            </a:r>
            <a:r>
              <a:rPr lang="ru-RU" sz="1900" b="1" dirty="0">
                <a:solidFill>
                  <a:schemeClr val="dk1"/>
                </a:solidFill>
              </a:rPr>
              <a:t>организатора </a:t>
            </a:r>
            <a:r>
              <a:rPr lang="ru-RU" sz="1900" b="1" dirty="0" smtClean="0">
                <a:solidFill>
                  <a:schemeClr val="dk1"/>
                </a:solidFill>
              </a:rPr>
              <a:t>ППО </a:t>
            </a:r>
            <a:r>
              <a:rPr lang="ru-RU" sz="1900" dirty="0" smtClean="0">
                <a:solidFill>
                  <a:schemeClr val="dk1"/>
                </a:solidFill>
              </a:rPr>
              <a:t>и передача </a:t>
            </a:r>
            <a:r>
              <a:rPr lang="ru-RU" sz="1900" dirty="0">
                <a:solidFill>
                  <a:schemeClr val="dk1"/>
                </a:solidFill>
              </a:rPr>
              <a:t>их любым удобным способом</a:t>
            </a:r>
          </a:p>
          <a:p>
            <a:endParaRPr lang="ru-RU" sz="2000" dirty="0">
              <a:solidFill>
                <a:schemeClr val="dk1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81600" y="711201"/>
            <a:ext cx="7010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700" dirty="0" smtClean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7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КОНТРОЛЬ</a:t>
            </a:r>
            <a:r>
              <a:rPr lang="ru-RU" sz="1700" dirty="0">
                <a:solidFill>
                  <a:schemeClr val="dk1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ru-RU" sz="1700" dirty="0">
                <a:solidFill>
                  <a:schemeClr val="dk1"/>
                </a:solidFill>
                <a:latin typeface="Century Gothic" panose="020B0502020202020204" pitchFamily="34" charset="0"/>
              </a:rPr>
              <a:t>- заполнения организаторами ППО сведений о режиме работы ППО в личных кабинетах;</a:t>
            </a:r>
          </a:p>
          <a:p>
            <a:endParaRPr lang="ru-RU" sz="17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ru-RU" sz="1700" dirty="0">
                <a:solidFill>
                  <a:schemeClr val="dk1"/>
                </a:solidFill>
                <a:latin typeface="Century Gothic" panose="020B0502020202020204" pitchFamily="34" charset="0"/>
              </a:rPr>
              <a:t>готовности </a:t>
            </a:r>
            <a:r>
              <a:rPr lang="ru-RU" sz="17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ППО;</a:t>
            </a:r>
            <a:endParaRPr lang="ru-RU" sz="17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endParaRPr lang="ru-RU" sz="17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r>
              <a:rPr lang="ru-RU" sz="1700" dirty="0">
                <a:solidFill>
                  <a:schemeClr val="dk1"/>
                </a:solidFill>
                <a:latin typeface="Century Gothic" panose="020B0502020202020204" pitchFamily="34" charset="0"/>
              </a:rPr>
              <a:t>-активации учетных записей  доступа в ЛК каждым </a:t>
            </a:r>
            <a:r>
              <a:rPr lang="ru-RU" sz="17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участником; </a:t>
            </a:r>
            <a:endParaRPr lang="ru-RU" sz="17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endParaRPr lang="ru-RU" sz="17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ru-RU" sz="1700" dirty="0">
                <a:solidFill>
                  <a:schemeClr val="dk1"/>
                </a:solidFill>
                <a:latin typeface="Century Gothic" panose="020B0502020202020204" pitchFamily="34" charset="0"/>
              </a:rPr>
              <a:t>заполнения </a:t>
            </a:r>
            <a:r>
              <a:rPr lang="ru-RU" sz="170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Опросника</a:t>
            </a:r>
            <a:r>
              <a:rPr lang="ru-RU" sz="1700" dirty="0">
                <a:solidFill>
                  <a:schemeClr val="dk1"/>
                </a:solidFill>
                <a:latin typeface="Century Gothic" panose="020B0502020202020204" pitchFamily="34" charset="0"/>
              </a:rPr>
              <a:t> участниками;</a:t>
            </a:r>
          </a:p>
          <a:p>
            <a:pPr>
              <a:buFontTx/>
              <a:buChar char="-"/>
            </a:pPr>
            <a:endParaRPr lang="ru-RU" sz="17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ru-RU" sz="1700" dirty="0">
                <a:solidFill>
                  <a:schemeClr val="dk1"/>
                </a:solidFill>
                <a:latin typeface="Century Gothic" panose="020B0502020202020204" pitchFamily="34" charset="0"/>
              </a:rPr>
              <a:t> выполнения диагностических работ в ППО в установленные сроки, в дни проведения оценки компетенций.	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7122" y="5236462"/>
            <a:ext cx="11391855" cy="160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36632" y="1083635"/>
            <a:ext cx="11814" cy="40412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595992"/>
          </a:xfrm>
          <a:prstGeom prst="rect">
            <a:avLst/>
          </a:prstGeom>
        </p:spPr>
        <p:txBody>
          <a:bodyPr vert="horz" lIns="91436" tIns="45718" rIns="91436" bIns="4571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51A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 algn="ctr"/>
            <a:r>
              <a:rPr lang="ru-RU" sz="2000" dirty="0">
                <a:solidFill>
                  <a:schemeClr val="bg1"/>
                </a:solidFill>
              </a:rPr>
              <a:t>Организатор (руководитель) в ППО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496600" y="99636"/>
            <a:ext cx="479376" cy="285750"/>
          </a:xfrm>
          <a:ln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A25F455-9A46-4040-9752-65DD879C82CE}" type="slidenum">
              <a:rPr lang="ru-RU" sz="1400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AutoShape 5" descr="https://www.flaticon.com/svg/vstatic/svg/3914/3914763.svg?token=exp=1647452032~hmac=5ec7050f731462fb734ff1c4621f854a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G:\free-icon-font-id-badge-391476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5734" y="768918"/>
            <a:ext cx="916943" cy="9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G:\free-icon-font-mode-portrait-3917615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4965" y="2190356"/>
            <a:ext cx="916879" cy="91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:\free-icon-font-mode-portrait-391768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2075" y="3601099"/>
            <a:ext cx="916943" cy="9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G:\free-icon-font-head-side-thinking-5527976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4590" y="4980006"/>
            <a:ext cx="916943" cy="9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94876" y="768905"/>
            <a:ext cx="4707360" cy="110016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914244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>
                <a:solidFill>
                  <a:srgbClr val="0F558F"/>
                </a:solidFill>
                <a:latin typeface="Century Gothic" panose="020B0502020202020204" pitchFamily="34" charset="0"/>
              </a:rPr>
              <a:t>Получение данных (логина и пароля) для входа в личный кабинет </a:t>
            </a:r>
            <a:br>
              <a:rPr lang="ru-RU" sz="1800" b="1" dirty="0">
                <a:solidFill>
                  <a:srgbClr val="0F558F"/>
                </a:solidFill>
                <a:latin typeface="Century Gothic" panose="020B0502020202020204" pitchFamily="34" charset="0"/>
              </a:rPr>
            </a:br>
            <a:r>
              <a:rPr lang="ru-RU" sz="1800" b="1" dirty="0">
                <a:solidFill>
                  <a:srgbClr val="0F558F"/>
                </a:solidFill>
                <a:latin typeface="Century Gothic" panose="020B0502020202020204" pitchFamily="34" charset="0"/>
              </a:rPr>
              <a:t>на электронную почту </a:t>
            </a:r>
            <a:br>
              <a:rPr lang="ru-RU" sz="1800" b="1" dirty="0">
                <a:solidFill>
                  <a:srgbClr val="0F558F"/>
                </a:solidFill>
                <a:latin typeface="Century Gothic" panose="020B0502020202020204" pitchFamily="34" charset="0"/>
              </a:rPr>
            </a:br>
            <a:r>
              <a:rPr lang="ru-RU" sz="1800" b="1" dirty="0">
                <a:solidFill>
                  <a:srgbClr val="0F558F"/>
                </a:solidFill>
                <a:latin typeface="Century Gothic" panose="020B0502020202020204" pitchFamily="34" charset="0"/>
              </a:rPr>
              <a:t>от регионального координатора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80497" y="2085417"/>
            <a:ext cx="4552598" cy="120032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1800" b="1" dirty="0">
                <a:solidFill>
                  <a:srgbClr val="0F558F"/>
                </a:solidFill>
                <a:latin typeface="Century Gothic" panose="020B0502020202020204" pitchFamily="34" charset="0"/>
              </a:rPr>
              <a:t>Авторизация и знакомство с личным кабинетом</a:t>
            </a:r>
            <a:r>
              <a:rPr lang="ru-RU" sz="1800" b="1" dirty="0" smtClean="0">
                <a:solidFill>
                  <a:srgbClr val="0F558F"/>
                </a:solidFill>
                <a:latin typeface="Century Gothic" panose="020B0502020202020204" pitchFamily="34" charset="0"/>
              </a:rPr>
              <a:t>. </a:t>
            </a:r>
            <a:endParaRPr lang="ru-RU" sz="1800" b="1" dirty="0">
              <a:solidFill>
                <a:srgbClr val="0F558F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sz="1800" b="1" dirty="0">
                <a:solidFill>
                  <a:srgbClr val="0F558F"/>
                </a:solidFill>
                <a:latin typeface="Century Gothic" panose="020B0502020202020204" pitchFamily="34" charset="0"/>
                <a:ea typeface="Cousine"/>
                <a:cs typeface="Cousine"/>
                <a:sym typeface="Cousine"/>
              </a:rPr>
              <a:t>Внесение сведений  о времени начала оценки компетенции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96519" y="3812692"/>
            <a:ext cx="5106375" cy="8402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914244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>
                <a:solidFill>
                  <a:srgbClr val="0F558F"/>
                </a:solidFill>
                <a:latin typeface="Century Gothic" panose="020B0502020202020204" pitchFamily="34" charset="0"/>
              </a:rPr>
              <a:t>Выдача ключей доступа </a:t>
            </a:r>
            <a:r>
              <a:rPr lang="ru-RU" sz="1800" b="1" u="sng" dirty="0">
                <a:solidFill>
                  <a:srgbClr val="0F558F"/>
                </a:solidFill>
                <a:latin typeface="Century Gothic" panose="020B0502020202020204" pitchFamily="34" charset="0"/>
              </a:rPr>
              <a:t>участникам </a:t>
            </a:r>
            <a:r>
              <a:rPr lang="ru-RU" sz="1800" b="1" dirty="0">
                <a:solidFill>
                  <a:srgbClr val="0F558F"/>
                </a:solidFill>
                <a:latin typeface="Century Gothic" panose="020B0502020202020204" pitchFamily="34" charset="0"/>
              </a:rPr>
              <a:t>Оценки </a:t>
            </a:r>
            <a:r>
              <a:rPr lang="ru-RU" sz="1800" b="1" dirty="0" smtClean="0">
                <a:solidFill>
                  <a:srgbClr val="0F558F"/>
                </a:solidFill>
                <a:latin typeface="Century Gothic" panose="020B0502020202020204" pitchFamily="34" charset="0"/>
              </a:rPr>
              <a:t>компетенций: педагогическим работникам, обучающимся 8-11 </a:t>
            </a:r>
            <a:r>
              <a:rPr lang="ru-RU" sz="1800" b="1" dirty="0" err="1" smtClean="0">
                <a:solidFill>
                  <a:srgbClr val="0F558F"/>
                </a:solidFill>
                <a:latin typeface="Century Gothic" panose="020B0502020202020204" pitchFamily="34" charset="0"/>
              </a:rPr>
              <a:t>кл</a:t>
            </a:r>
            <a:endParaRPr lang="ru-RU" sz="1800" b="1" dirty="0">
              <a:solidFill>
                <a:srgbClr val="0F558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33317" y="5180758"/>
            <a:ext cx="4871156" cy="59624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914244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>
                <a:solidFill>
                  <a:srgbClr val="0F558F"/>
                </a:solidFill>
                <a:latin typeface="Century Gothic" panose="020B0502020202020204" pitchFamily="34" charset="0"/>
              </a:rPr>
              <a:t>Мониторинг диагностической работы </a:t>
            </a:r>
            <a:r>
              <a:rPr lang="ru-RU" sz="1800" b="1" dirty="0" smtClean="0">
                <a:solidFill>
                  <a:srgbClr val="0F558F"/>
                </a:solidFill>
                <a:latin typeface="Century Gothic" panose="020B0502020202020204" pitchFamily="34" charset="0"/>
              </a:rPr>
              <a:t>в рамках </a:t>
            </a:r>
            <a:r>
              <a:rPr lang="ru-RU" sz="1800" b="1" dirty="0">
                <a:solidFill>
                  <a:srgbClr val="0F558F"/>
                </a:solidFill>
                <a:latin typeface="Century Gothic" panose="020B0502020202020204" pitchFamily="34" charset="0"/>
              </a:rPr>
              <a:t>всех аудиторий ППО</a:t>
            </a:r>
          </a:p>
        </p:txBody>
      </p:sp>
      <p:sp>
        <p:nvSpPr>
          <p:cNvPr id="17" name="Овал 16"/>
          <p:cNvSpPr/>
          <p:nvPr/>
        </p:nvSpPr>
        <p:spPr>
          <a:xfrm>
            <a:off x="504698" y="2041588"/>
            <a:ext cx="1059772" cy="1047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5" rIns="55449" bIns="27725"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2460" y="3259785"/>
            <a:ext cx="1577335" cy="985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5" rIns="55449" bIns="27725" rtlCol="0" anchor="ctr"/>
          <a:lstStyle/>
          <a:p>
            <a:pPr algn="ctr"/>
            <a:endParaRPr lang="ru-RU"/>
          </a:p>
        </p:txBody>
      </p:sp>
      <p:sp>
        <p:nvSpPr>
          <p:cNvPr id="19" name="Загнутый угол 18"/>
          <p:cNvSpPr/>
          <p:nvPr/>
        </p:nvSpPr>
        <p:spPr>
          <a:xfrm>
            <a:off x="8888819" y="1913860"/>
            <a:ext cx="3133060" cy="1924494"/>
          </a:xfrm>
          <a:prstGeom prst="foldedCorner">
            <a:avLst/>
          </a:prstGeom>
          <a:solidFill>
            <a:srgbClr val="FFF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0F558F"/>
              </a:solidFill>
              <a:latin typeface="Century Gothic" panose="020B0502020202020204" pitchFamily="34" charset="0"/>
              <a:ea typeface="Cousine"/>
              <a:cs typeface="Cousine"/>
              <a:sym typeface="Cousine"/>
            </a:endParaRPr>
          </a:p>
          <a:p>
            <a:r>
              <a:rPr lang="ru-RU" sz="1200" b="1" dirty="0" smtClean="0">
                <a:solidFill>
                  <a:srgbClr val="0F558F"/>
                </a:solidFill>
                <a:latin typeface="Century Gothic" panose="020B0502020202020204" pitchFamily="34" charset="0"/>
                <a:ea typeface="Cousine"/>
                <a:cs typeface="Cousine"/>
                <a:sym typeface="Cousine"/>
              </a:rPr>
              <a:t>Логином является заявленный </a:t>
            </a:r>
            <a:r>
              <a:rPr lang="en-US" sz="1200" b="1" dirty="0" smtClean="0">
                <a:solidFill>
                  <a:srgbClr val="0F558F"/>
                </a:solidFill>
                <a:latin typeface="Century Gothic" panose="020B0502020202020204" pitchFamily="34" charset="0"/>
                <a:ea typeface="Cousine"/>
                <a:cs typeface="Cousine"/>
                <a:sym typeface="Cousine"/>
              </a:rPr>
              <a:t>E-mail </a:t>
            </a:r>
            <a:r>
              <a:rPr lang="ru-RU" sz="1200" b="1" dirty="0" smtClean="0">
                <a:solidFill>
                  <a:srgbClr val="0F558F"/>
                </a:solidFill>
                <a:latin typeface="Century Gothic" panose="020B0502020202020204" pitchFamily="34" charset="0"/>
                <a:ea typeface="Cousine"/>
                <a:cs typeface="Cousine"/>
                <a:sym typeface="Cousine"/>
              </a:rPr>
              <a:t>ОО. Пароль генерируется автоматически в ИС.</a:t>
            </a:r>
          </a:p>
          <a:p>
            <a:endParaRPr lang="ru-RU" sz="1200" b="1" dirty="0" smtClean="0">
              <a:solidFill>
                <a:srgbClr val="0F558F"/>
              </a:solidFill>
              <a:latin typeface="Century Gothic" panose="020B0502020202020204" pitchFamily="34" charset="0"/>
              <a:ea typeface="Cousine"/>
              <a:cs typeface="Cousine"/>
              <a:sym typeface="Cousine"/>
            </a:endParaRPr>
          </a:p>
          <a:p>
            <a:r>
              <a:rPr lang="ru-RU" sz="1200" b="1" dirty="0" smtClean="0">
                <a:solidFill>
                  <a:srgbClr val="0F558F"/>
                </a:solidFill>
                <a:latin typeface="Century Gothic" panose="020B0502020202020204" pitchFamily="34" charset="0"/>
                <a:ea typeface="Cousine"/>
                <a:cs typeface="Cousine"/>
                <a:sym typeface="Cousine"/>
              </a:rPr>
              <a:t>Личным кабинетом управляет специалист , назначенный ответственным в ОО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7846829" y="2626243"/>
            <a:ext cx="1105785" cy="14885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604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Личный кабинет организатора (руководителя) ППО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135" y="1212111"/>
            <a:ext cx="11012197" cy="42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Загнутый угол 16"/>
          <p:cNvSpPr/>
          <p:nvPr/>
        </p:nvSpPr>
        <p:spPr>
          <a:xfrm>
            <a:off x="8031970" y="2316421"/>
            <a:ext cx="2685649" cy="1000937"/>
          </a:xfrm>
          <a:prstGeom prst="foldedCorner">
            <a:avLst/>
          </a:prstGeom>
          <a:solidFill>
            <a:srgbClr val="FFF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Ссылка на социологический опрос для директора ОО</a:t>
            </a:r>
            <a:endParaRPr lang="ru-RU" sz="1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3399719" y="4829249"/>
            <a:ext cx="2703369" cy="1178146"/>
          </a:xfrm>
          <a:prstGeom prst="foldedCorner">
            <a:avLst/>
          </a:prstGeom>
          <a:solidFill>
            <a:srgbClr val="FFF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Ссылка на ИС «Оценка эффективности» для заполнения </a:t>
            </a: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ХХХ</a:t>
            </a:r>
            <a:r>
              <a:rPr lang="ru-RU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будет доступна </a:t>
            </a: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ХХХ</a:t>
            </a:r>
            <a:endParaRPr lang="ru-RU" sz="1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855137" y="4971305"/>
            <a:ext cx="621709" cy="32370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611435" y="2667583"/>
            <a:ext cx="621709" cy="32370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492" y="3415486"/>
            <a:ext cx="3122585" cy="11565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Прямая со стрелкой 24"/>
          <p:cNvCxnSpPr/>
          <p:nvPr/>
        </p:nvCxnSpPr>
        <p:spPr>
          <a:xfrm>
            <a:off x="4688958" y="3253563"/>
            <a:ext cx="559981" cy="44302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423684" y="3498112"/>
            <a:ext cx="1867785" cy="4111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нутый угол 28"/>
          <p:cNvSpPr/>
          <p:nvPr/>
        </p:nvSpPr>
        <p:spPr>
          <a:xfrm>
            <a:off x="7886658" y="4106235"/>
            <a:ext cx="2685649" cy="1000937"/>
          </a:xfrm>
          <a:prstGeom prst="foldedCorner">
            <a:avLst/>
          </a:prstGeom>
          <a:solidFill>
            <a:srgbClr val="FFF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Внесения расписания проведения Оценки компетенций</a:t>
            </a:r>
            <a:endParaRPr lang="ru-RU" sz="1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34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Выгрузка ключей </a:t>
            </a:r>
            <a:r>
              <a:rPr lang="ru-RU" dirty="0" smtClean="0"/>
              <a:t>доступа участникам Оценки компетенций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86130" y="5348177"/>
            <a:ext cx="584791" cy="2020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00530" y="5369442"/>
            <a:ext cx="595423" cy="1807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098" y="701749"/>
            <a:ext cx="11419367" cy="2195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1037038" y="2371441"/>
            <a:ext cx="85724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287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Шаг 1</a:t>
            </a:r>
            <a:endParaRPr lang="ru-RU" sz="1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7557" y="2050391"/>
            <a:ext cx="745819" cy="2143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049232" y="1830651"/>
            <a:ext cx="745819" cy="2143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82" y="3330096"/>
            <a:ext cx="11367017" cy="2517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0760149" y="5467127"/>
            <a:ext cx="9569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87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Шаг 2</a:t>
            </a:r>
            <a:endParaRPr lang="ru-RU" sz="1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020878" y="4704986"/>
            <a:ext cx="745819" cy="2143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1292" y="3961957"/>
            <a:ext cx="5260974" cy="247074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09308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Мониторинг </a:t>
            </a:r>
            <a:r>
              <a:rPr lang="ru-RU" dirty="0" smtClean="0"/>
              <a:t>проведения диагностических мероприятий</a:t>
            </a:r>
            <a:endParaRPr lang="ru-RU" dirty="0"/>
          </a:p>
        </p:txBody>
      </p:sp>
      <p:pic>
        <p:nvPicPr>
          <p:cNvPr id="4098" name="Picture 2" descr="D:\Работа\ГИА 2022\5_Боевое тестирование\Обмен\ДИАГНОСТИКА УЧИТЕЛЕЙ\СКРИНШОТЫ\НОВЫЕ\РЕГИОНАЛЬНЫЙ КООРДИНАТОР\Монитор тестирован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22" y="550905"/>
            <a:ext cx="12004403" cy="608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нутый угол 4"/>
          <p:cNvSpPr/>
          <p:nvPr/>
        </p:nvSpPr>
        <p:spPr>
          <a:xfrm>
            <a:off x="3681186" y="2578100"/>
            <a:ext cx="5676900" cy="3365500"/>
          </a:xfrm>
          <a:prstGeom prst="foldedCorner">
            <a:avLst/>
          </a:prstGeom>
          <a:solidFill>
            <a:srgbClr val="FFF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Мониторинг тестирования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10725" y="638175"/>
            <a:ext cx="1152525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324850" y="639944"/>
            <a:ext cx="1449161" cy="219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15675" y="665344"/>
            <a:ext cx="402431" cy="219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75" y="947767"/>
            <a:ext cx="1476000" cy="309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424" y="972327"/>
            <a:ext cx="1482122" cy="314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34448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 «Оценка эффективности»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487" y="1875801"/>
            <a:ext cx="4737171" cy="3853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14371" y="1049390"/>
            <a:ext cx="2888869" cy="242627"/>
          </a:xfrm>
          <a:prstGeom prst="rect">
            <a:avLst/>
          </a:prstGeom>
        </p:spPr>
        <p:txBody>
          <a:bodyPr wrap="square" lIns="55449" tIns="27725" rIns="55449" bIns="27725">
            <a:spAutoFit/>
          </a:bodyPr>
          <a:lstStyle/>
          <a:p>
            <a:r>
              <a:rPr lang="ru-RU" sz="1200" u="sng" dirty="0">
                <a:latin typeface="Century Gothic" pitchFamily="34" charset="0"/>
                <a:hlinkClick r:id="rId4"/>
              </a:rPr>
              <a:t>https://ocenkavospitanie.rustest.ru/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38202" y="684207"/>
            <a:ext cx="4738248" cy="286824"/>
          </a:xfrm>
          <a:prstGeom prst="rect">
            <a:avLst/>
          </a:prstGeom>
          <a:noFill/>
        </p:spPr>
        <p:txBody>
          <a:bodyPr wrap="square" lIns="55449" tIns="27725" rIns="55449" bIns="27725">
            <a:spAutoFit/>
          </a:bodyPr>
          <a:lstStyle/>
          <a:p>
            <a:pPr algn="ctr"/>
            <a:r>
              <a:rPr lang="ru-RU" sz="15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F558F"/>
                </a:solidFill>
                <a:latin typeface="Century Gothic" panose="020B0502020202020204" pitchFamily="34" charset="0"/>
              </a:rPr>
              <a:t>Личный кабинет образовательной организации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317" y="4042822"/>
            <a:ext cx="5421571" cy="1102432"/>
          </a:xfrm>
          <a:prstGeom prst="rect">
            <a:avLst/>
          </a:prstGeom>
          <a:noFill/>
        </p:spPr>
        <p:txBody>
          <a:bodyPr wrap="square" lIns="55449" tIns="27725" rIns="55449" bIns="27725" rtlCol="0">
            <a:spAutoFit/>
          </a:bodyPr>
          <a:lstStyle/>
          <a:p>
            <a:r>
              <a:rPr lang="ru-RU" sz="1700" b="1" dirty="0" smtClean="0">
                <a:solidFill>
                  <a:srgbClr val="0F558F"/>
                </a:solidFill>
                <a:latin typeface="Century Gothic" pitchFamily="34" charset="0"/>
              </a:rPr>
              <a:t>Доступ через ИС «Оценка </a:t>
            </a:r>
            <a:r>
              <a:rPr lang="ru-RU" sz="1700" b="1" dirty="0" err="1" smtClean="0">
                <a:solidFill>
                  <a:srgbClr val="0F558F"/>
                </a:solidFill>
                <a:latin typeface="Century Gothic" pitchFamily="34" charset="0"/>
              </a:rPr>
              <a:t>онлайн</a:t>
            </a:r>
            <a:r>
              <a:rPr lang="ru-RU" sz="1700" b="1" dirty="0" smtClean="0">
                <a:solidFill>
                  <a:srgbClr val="0F558F"/>
                </a:solidFill>
                <a:latin typeface="Century Gothic" pitchFamily="34" charset="0"/>
              </a:rPr>
              <a:t>», </a:t>
            </a:r>
          </a:p>
          <a:p>
            <a:r>
              <a:rPr lang="ru-RU" sz="1700" b="1" dirty="0" smtClean="0">
                <a:solidFill>
                  <a:srgbClr val="0F558F"/>
                </a:solidFill>
                <a:latin typeface="Century Gothic" pitchFamily="34" charset="0"/>
              </a:rPr>
              <a:t>через ЛК организатора ППО</a:t>
            </a:r>
            <a:endParaRPr lang="ru-RU" sz="1700" b="1" dirty="0" smtClean="0">
              <a:solidFill>
                <a:srgbClr val="0F558F"/>
              </a:solidFill>
              <a:latin typeface="Century Gothic" pitchFamily="34" charset="0"/>
            </a:endParaRPr>
          </a:p>
          <a:p>
            <a:endParaRPr lang="ru-RU" sz="1700" b="1" dirty="0">
              <a:solidFill>
                <a:srgbClr val="0F558F"/>
              </a:solidFill>
              <a:latin typeface="Century Gothic" pitchFamily="34" charset="0"/>
            </a:endParaRPr>
          </a:p>
          <a:p>
            <a:r>
              <a:rPr lang="ru-RU" sz="1700" b="1" dirty="0" smtClean="0">
                <a:solidFill>
                  <a:srgbClr val="C00000"/>
                </a:solidFill>
                <a:latin typeface="Century Gothic" pitchFamily="34" charset="0"/>
              </a:rPr>
              <a:t>Автоматизированное заполнение информации</a:t>
            </a:r>
            <a:endParaRPr lang="ru-RU" sz="17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681" y="1030582"/>
            <a:ext cx="4000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3753293" y="2296633"/>
            <a:ext cx="1867785" cy="4111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 «Оценка эффективности»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115" y="581558"/>
            <a:ext cx="2888869" cy="242627"/>
          </a:xfrm>
          <a:prstGeom prst="rect">
            <a:avLst/>
          </a:prstGeom>
        </p:spPr>
        <p:txBody>
          <a:bodyPr wrap="square" lIns="55449" tIns="27725" rIns="55449" bIns="27725">
            <a:spAutoFit/>
          </a:bodyPr>
          <a:lstStyle/>
          <a:p>
            <a:r>
              <a:rPr lang="ru-RU" sz="1200" u="sng" dirty="0">
                <a:latin typeface="Century Gothic" pitchFamily="34" charset="0"/>
                <a:hlinkClick r:id="rId3"/>
              </a:rPr>
              <a:t>https://ocenkavospitanie.rustest.ru/</a:t>
            </a:r>
            <a:endParaRPr lang="ru-RU" sz="1200" dirty="0">
              <a:latin typeface="Century Gothic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399" y="1055754"/>
            <a:ext cx="6664903" cy="1613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4528" y="1965263"/>
            <a:ext cx="7091917" cy="3287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038202" y="684208"/>
            <a:ext cx="4738248" cy="286824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/>
            <a:r>
              <a:rPr lang="ru-RU" sz="15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F558F"/>
                </a:solidFill>
                <a:latin typeface="Century Gothic" panose="020B0502020202020204" pitchFamily="34" charset="0"/>
              </a:rPr>
              <a:t>Личный кабинет образовательной организации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838353" y="5124894"/>
          <a:ext cx="528438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461"/>
                <a:gridCol w="1761461"/>
                <a:gridCol w="1761461"/>
              </a:tblGrid>
              <a:tr h="31472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Уровень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Баллы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Зона </a:t>
                      </a:r>
                      <a:endParaRPr lang="ru-RU" sz="1500" dirty="0"/>
                    </a:p>
                  </a:txBody>
                  <a:tcPr/>
                </a:tc>
              </a:tr>
              <a:tr h="314724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Высокий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21-23 балла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зеленая</a:t>
                      </a:r>
                      <a:r>
                        <a:rPr lang="ru-RU" sz="1500" baseline="0" dirty="0" smtClean="0"/>
                        <a:t> зона</a:t>
                      </a:r>
                      <a:endParaRPr lang="ru-RU" sz="1500" dirty="0"/>
                    </a:p>
                  </a:txBody>
                  <a:tcPr/>
                </a:tc>
              </a:tr>
              <a:tr h="314724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Средний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18-20</a:t>
                      </a:r>
                      <a:r>
                        <a:rPr lang="ru-RU" sz="1500" baseline="0" dirty="0" smtClean="0"/>
                        <a:t> баллов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желтая зона</a:t>
                      </a:r>
                      <a:endParaRPr lang="ru-RU" sz="1500" dirty="0"/>
                    </a:p>
                  </a:txBody>
                  <a:tcPr/>
                </a:tc>
              </a:tr>
              <a:tr h="314724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Низкий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менее 18 баллов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красная зона</a:t>
                      </a:r>
                      <a:endParaRPr lang="ru-RU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Загнутый угол 11"/>
          <p:cNvSpPr/>
          <p:nvPr/>
        </p:nvSpPr>
        <p:spPr>
          <a:xfrm>
            <a:off x="650907" y="2854547"/>
            <a:ext cx="2879101" cy="3046523"/>
          </a:xfrm>
          <a:prstGeom prst="foldedCorner">
            <a:avLst/>
          </a:prstGeom>
          <a:solidFill>
            <a:srgbClr val="FFF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 критерия: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1. Компетентность педагогических работников;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2. </a:t>
            </a:r>
            <a:r>
              <a:rPr lang="ru-RU" sz="1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С</a:t>
            </a:r>
            <a:r>
              <a:rPr lang="ru-RU" sz="12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фрмированность</a:t>
            </a:r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личностных результатов воспитания обучающихся;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3. У</a:t>
            </a:r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довлетворенность участников образовательных отношений воспитательной деятельностью;</a:t>
            </a: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4. В</a:t>
            </a:r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овлеченность участников образовательных отношений в воспитательную деятельность </a:t>
            </a:r>
            <a:endParaRPr lang="ru-RU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Оглавление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135" y="3431331"/>
            <a:ext cx="8666030" cy="3248869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000" b="1" dirty="0"/>
              <a:t>Общая информация о системе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b="1" dirty="0"/>
              <a:t>Ролевая модель системы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b="1" dirty="0"/>
              <a:t>Основные бизнес-процессы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b="1" dirty="0"/>
              <a:t>План-график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b="1" dirty="0"/>
              <a:t>Необходимые требования для </a:t>
            </a:r>
            <a:r>
              <a:rPr lang="ru-RU" sz="3000" b="1" dirty="0" smtClean="0"/>
              <a:t>ППО</a:t>
            </a:r>
            <a:endParaRPr lang="ru-RU" sz="3000" b="1" dirty="0"/>
          </a:p>
          <a:p>
            <a:pPr marL="514350" indent="-514350">
              <a:buFont typeface="+mj-lt"/>
              <a:buAutoNum type="arabicPeriod"/>
            </a:pPr>
            <a:r>
              <a:rPr lang="ru-RU" sz="3000" b="1" dirty="0"/>
              <a:t>Обратите внимание</a:t>
            </a:r>
          </a:p>
        </p:txBody>
      </p:sp>
      <p:pic>
        <p:nvPicPr>
          <p:cNvPr id="1026" name="Picture 2" descr="system configuration Vector Icons free download in SVG, PNG Forma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85" b="13448"/>
          <a:stretch/>
        </p:blipFill>
        <p:spPr bwMode="auto">
          <a:xfrm>
            <a:off x="7079502" y="654425"/>
            <a:ext cx="4876800" cy="334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2669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6972300" y="711200"/>
            <a:ext cx="4775200" cy="5930900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Функционал </a:t>
            </a:r>
            <a:r>
              <a:rPr lang="ru-RU" dirty="0" smtClean="0"/>
              <a:t>организатора (руководителя) </a:t>
            </a:r>
            <a:r>
              <a:rPr lang="ru-RU" dirty="0" smtClean="0"/>
              <a:t>ППО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134" y="696499"/>
            <a:ext cx="6421865" cy="442839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dk1"/>
                </a:solidFill>
              </a:rPr>
              <a:t>Изучение инструктивных и методических материалов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dk1"/>
                </a:solidFill>
              </a:rPr>
              <a:t>Получение от регионального координатора учётной записи (логина и пароля) для доступа в ИС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dk1"/>
                </a:solidFill>
              </a:rPr>
              <a:t>Активация доступа в личный кабинет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dk1"/>
                </a:solidFill>
              </a:rPr>
              <a:t>Ознакомление с функционалом личного кабинета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dk1"/>
                </a:solidFill>
              </a:rPr>
              <a:t>Внесение сведений о режиме работы </a:t>
            </a:r>
            <a:r>
              <a:rPr lang="ru-RU" sz="2000" dirty="0" smtClean="0">
                <a:solidFill>
                  <a:schemeClr val="dk1"/>
                </a:solidFill>
              </a:rPr>
              <a:t>ППО </a:t>
            </a:r>
            <a:r>
              <a:rPr lang="ru-RU" sz="2000" dirty="0">
                <a:solidFill>
                  <a:schemeClr val="dk1"/>
                </a:solidFill>
              </a:rPr>
              <a:t>в личных </a:t>
            </a:r>
            <a:r>
              <a:rPr lang="ru-RU" sz="2000" dirty="0" smtClean="0">
                <a:solidFill>
                  <a:schemeClr val="dk1"/>
                </a:solidFill>
              </a:rPr>
              <a:t>кабинетах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dk1"/>
                </a:solidFill>
              </a:rPr>
              <a:t>Выгрузка из ИС </a:t>
            </a:r>
            <a:r>
              <a:rPr lang="ru-RU" sz="2000" dirty="0" smtClean="0">
                <a:solidFill>
                  <a:schemeClr val="dk1"/>
                </a:solidFill>
              </a:rPr>
              <a:t>и выдача </a:t>
            </a:r>
            <a:r>
              <a:rPr lang="ru-RU" sz="2000" dirty="0" smtClean="0">
                <a:solidFill>
                  <a:schemeClr val="dk1"/>
                </a:solidFill>
              </a:rPr>
              <a:t>доступа (логина и пароля) в личный кабинет участникам оценки </a:t>
            </a:r>
            <a:r>
              <a:rPr lang="ru-RU" sz="2000" dirty="0" smtClean="0">
                <a:solidFill>
                  <a:schemeClr val="dk1"/>
                </a:solidFill>
              </a:rPr>
              <a:t>к</a:t>
            </a:r>
            <a:r>
              <a:rPr lang="ru-RU" sz="2000" dirty="0" smtClean="0">
                <a:solidFill>
                  <a:schemeClr val="dk1"/>
                </a:solidFill>
              </a:rPr>
              <a:t>омпетенций</a:t>
            </a:r>
            <a:endParaRPr lang="ru-RU" sz="2000" dirty="0">
              <a:solidFill>
                <a:schemeClr val="dk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dk1"/>
                </a:solidFill>
              </a:rPr>
              <a:t>Проведение оценки готовности </a:t>
            </a:r>
            <a:r>
              <a:rPr lang="ru-RU" sz="2000" dirty="0" smtClean="0">
                <a:solidFill>
                  <a:schemeClr val="dk1"/>
                </a:solidFill>
              </a:rPr>
              <a:t>ППО </a:t>
            </a:r>
            <a:r>
              <a:rPr lang="ru-RU" sz="2000" dirty="0">
                <a:solidFill>
                  <a:schemeClr val="dk1"/>
                </a:solidFill>
              </a:rPr>
              <a:t>к проведению мероприятия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dk1"/>
                </a:solidFill>
              </a:rPr>
              <a:t>Осуществления мониторинга процесса тестирования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23100" y="901700"/>
            <a:ext cx="4165600" cy="4801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В день проведения мероприятия:</a:t>
            </a:r>
          </a:p>
          <a:p>
            <a:endParaRPr lang="ru-RU" sz="16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Не позднее чем за 30 минут до начала тестирования </a:t>
            </a:r>
            <a:r>
              <a:rPr lang="ru-RU" sz="16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совместно с техническим специалистом, </a:t>
            </a:r>
            <a:r>
              <a:rPr lang="ru-RU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который готовит рабочие места </a:t>
            </a:r>
            <a:r>
              <a:rPr lang="ru-RU" sz="16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для участников Оценки компетенций</a:t>
            </a:r>
            <a:endParaRPr lang="ru-RU" sz="16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ru-RU" sz="16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По факту нахождения участников в </a:t>
            </a:r>
            <a:r>
              <a:rPr lang="ru-RU" sz="16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ППО </a:t>
            </a:r>
            <a:r>
              <a:rPr lang="ru-RU" sz="1600" b="1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рассадить</a:t>
            </a:r>
            <a:r>
              <a:rPr lang="ru-RU" sz="16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участников по аудиториям ППО в соответствии с расписанием работы ППО, с учетом вместимости аудиторий</a:t>
            </a:r>
          </a:p>
          <a:p>
            <a:pPr marL="342900" indent="-342900">
              <a:buAutoNum type="arabicPeriod"/>
            </a:pPr>
            <a:endParaRPr lang="ru-RU" sz="16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Обеспечить контроль соблюдения процедур оценки компетенций учителей в </a:t>
            </a:r>
            <a:r>
              <a:rPr lang="ru-RU" sz="16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ППО</a:t>
            </a:r>
            <a:endParaRPr lang="ru-RU" sz="16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marL="342900" indent="-342900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705600" y="660400"/>
            <a:ext cx="38100" cy="55245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40243" y="5337546"/>
            <a:ext cx="6401391" cy="41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6845300" y="749300"/>
            <a:ext cx="4775200" cy="5930900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" y="5497033"/>
            <a:ext cx="6096000" cy="6804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Функционал технического специалиста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999" y="1307805"/>
            <a:ext cx="6052289" cy="379582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chemeClr val="dk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dk1"/>
                </a:solidFill>
              </a:rPr>
              <a:t>Изучение инструктивных и методических материалов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dk1"/>
                </a:solidFill>
              </a:rPr>
              <a:t>Подготовка пункта к проведению оценки компетенций: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dk1"/>
                </a:solidFill>
              </a:rPr>
              <a:t>аудитории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dk1"/>
                </a:solidFill>
              </a:rPr>
              <a:t>компьютерная техника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dk1"/>
                </a:solidFill>
              </a:rPr>
              <a:t>настройка доступа к ИС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u-RU" sz="2000" dirty="0">
                <a:solidFill>
                  <a:schemeClr val="dk1"/>
                </a:solidFill>
              </a:rPr>
              <a:t>Проверка готовности пункта </a:t>
            </a:r>
            <a:r>
              <a:rPr lang="ru-RU" sz="2000" dirty="0" smtClean="0">
                <a:solidFill>
                  <a:schemeClr val="dk1"/>
                </a:solidFill>
              </a:rPr>
              <a:t>к мероприятию</a:t>
            </a:r>
            <a:endParaRPr lang="ru-RU" sz="2000" dirty="0">
              <a:solidFill>
                <a:schemeClr val="dk1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ru-RU" sz="2000" dirty="0">
              <a:solidFill>
                <a:schemeClr val="dk1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23100" y="901700"/>
            <a:ext cx="4597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В день проведения мероприятия:</a:t>
            </a:r>
          </a:p>
          <a:p>
            <a:endParaRPr lang="ru-RU" sz="1600" dirty="0">
              <a:latin typeface="Century Gothic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Century Gothic" pitchFamily="34" charset="0"/>
              </a:rPr>
              <a:t>обеспечить вход в личный кабинет организатору </a:t>
            </a:r>
            <a:r>
              <a:rPr lang="ru-RU" sz="1600" dirty="0" smtClean="0">
                <a:latin typeface="Century Gothic" pitchFamily="34" charset="0"/>
              </a:rPr>
              <a:t>(руководителю) ППО </a:t>
            </a:r>
            <a:r>
              <a:rPr lang="en-US" sz="1600" dirty="0" smtClean="0">
                <a:latin typeface="Century Gothic" pitchFamily="34" charset="0"/>
              </a:rPr>
              <a:t>(</a:t>
            </a:r>
            <a:r>
              <a:rPr lang="ru-RU" sz="1600" dirty="0">
                <a:latin typeface="Century Gothic" pitchFamily="34" charset="0"/>
              </a:rPr>
              <a:t>при </a:t>
            </a:r>
            <a:r>
              <a:rPr lang="ru-RU" sz="1600" dirty="0" smtClean="0">
                <a:latin typeface="Century Gothic" pitchFamily="34" charset="0"/>
              </a:rPr>
              <a:t>необходимости)</a:t>
            </a:r>
            <a:endParaRPr lang="ru-RU" sz="1600" dirty="0">
              <a:latin typeface="Century Gothic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Century Gothic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Century Gothic" pitchFamily="34" charset="0"/>
              </a:rPr>
              <a:t>сопровождение участников во время ввода логина и пароля для входа </a:t>
            </a:r>
            <a:r>
              <a:rPr lang="ru-RU" sz="1600" dirty="0" smtClean="0">
                <a:latin typeface="Century Gothic" pitchFamily="34" charset="0"/>
              </a:rPr>
              <a:t>в личный </a:t>
            </a:r>
            <a:r>
              <a:rPr lang="ru-RU" sz="1600" dirty="0">
                <a:latin typeface="Century Gothic" pitchFamily="34" charset="0"/>
              </a:rPr>
              <a:t>кабинет в ИС 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Century Gothic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Century Gothic" pitchFamily="34" charset="0"/>
              </a:rPr>
              <a:t>контроль корректности завершения работы участников в личном кабинете ИС 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Century Gothic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Century Gothic" pitchFamily="34" charset="0"/>
              </a:rPr>
              <a:t>оперативное решение вопросов, связанных с работоспособностью компьютерной техники, с доступом </a:t>
            </a:r>
            <a:r>
              <a:rPr lang="ru-RU" sz="1600" dirty="0" smtClean="0">
                <a:latin typeface="Century Gothic" pitchFamily="34" charset="0"/>
              </a:rPr>
              <a:t>в сеть </a:t>
            </a:r>
            <a:r>
              <a:rPr lang="ru-RU" sz="1600" dirty="0">
                <a:latin typeface="Century Gothic" pitchFamily="34" charset="0"/>
              </a:rPr>
              <a:t>Интернет 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800" y="5645888"/>
            <a:ext cx="612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Century Gothic" panose="020B0502020202020204" pitchFamily="34" charset="0"/>
              </a:rPr>
              <a:t>!!! Технический специалист не имеет личного кабинета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748426" y="685800"/>
            <a:ext cx="38100" cy="55245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03101" y="5299149"/>
            <a:ext cx="6096000" cy="127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0754" y="935663"/>
            <a:ext cx="6655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  <a:latin typeface="Century Gothic" panose="020B0502020202020204" pitchFamily="34" charset="0"/>
              </a:rPr>
              <a:t>Технологическое сопровождение мероприятия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595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51A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 algn="r"/>
            <a:r>
              <a:rPr lang="ru-RU" sz="2000" dirty="0">
                <a:solidFill>
                  <a:schemeClr val="bg1"/>
                </a:solidFill>
              </a:rPr>
              <a:t>УЧАСТНИКИ </a:t>
            </a:r>
            <a:r>
              <a:rPr lang="ru-RU" sz="2000" dirty="0" smtClean="0">
                <a:solidFill>
                  <a:schemeClr val="bg1"/>
                </a:solidFill>
              </a:rPr>
              <a:t>ОЦЕНКИ </a:t>
            </a:r>
            <a:r>
              <a:rPr lang="ru-RU" sz="2000" dirty="0" smtClean="0">
                <a:solidFill>
                  <a:schemeClr val="bg1"/>
                </a:solidFill>
              </a:rPr>
              <a:t>КОМПЕТЕНЦИЙ – Педагогические работники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496600" y="99636"/>
            <a:ext cx="479376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A25F455-9A46-4040-9752-65DD879C82CE}" type="slidenum">
              <a:rPr lang="ru-RU" sz="1400" smtClean="0">
                <a:solidFill>
                  <a:schemeClr val="tx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5" name="Содержимое 2"/>
          <p:cNvSpPr>
            <a:spLocks noGrp="1"/>
          </p:cNvSpPr>
          <p:nvPr>
            <p:ph idx="1"/>
          </p:nvPr>
        </p:nvSpPr>
        <p:spPr>
          <a:xfrm>
            <a:off x="507999" y="1307805"/>
            <a:ext cx="3064541" cy="200955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chemeClr val="dk1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ru-RU" sz="2000" dirty="0">
              <a:solidFill>
                <a:schemeClr val="dk1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720582" y="956931"/>
            <a:ext cx="9411705" cy="452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Century Gothic" panose="020B0502020202020204" pitchFamily="34" charset="0"/>
              </a:rPr>
              <a:t>Участники (первая категория):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Century Gothic" pitchFamily="34" charset="0"/>
              </a:rPr>
              <a:t>педагогические </a:t>
            </a:r>
            <a:r>
              <a:rPr lang="ru-RU" sz="1200" dirty="0">
                <a:latin typeface="Century Gothic" pitchFamily="34" charset="0"/>
              </a:rPr>
              <a:t>работники, выполняющие функцию классного </a:t>
            </a:r>
            <a:r>
              <a:rPr lang="ru-RU" sz="1200" dirty="0" smtClean="0">
                <a:latin typeface="Century Gothic" pitchFamily="34" charset="0"/>
              </a:rPr>
              <a:t>руководителя </a:t>
            </a:r>
            <a:endParaRPr lang="ru-RU" sz="120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>
                <a:latin typeface="Century Gothic" pitchFamily="34" charset="0"/>
              </a:rPr>
              <a:t>советники директора по </a:t>
            </a:r>
            <a:r>
              <a:rPr lang="ru-RU" sz="1200" dirty="0" smtClean="0">
                <a:latin typeface="Century Gothic" pitchFamily="34" charset="0"/>
              </a:rPr>
              <a:t>воспитанию </a:t>
            </a:r>
            <a:endParaRPr lang="ru-RU" sz="1200" dirty="0"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>
                <a:latin typeface="Century Gothic" pitchFamily="34" charset="0"/>
              </a:rPr>
              <a:t>заместители директора по учебно-воспитательной/воспитательной </a:t>
            </a:r>
            <a:r>
              <a:rPr lang="ru-RU" sz="1200" dirty="0" smtClean="0">
                <a:latin typeface="Century Gothic" pitchFamily="34" charset="0"/>
              </a:rPr>
              <a:t>работе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1500" dirty="0" smtClean="0">
              <a:latin typeface="Century Gothic" pitchFamily="34" charset="0"/>
            </a:endParaRPr>
          </a:p>
          <a:p>
            <a:pPr algn="ctr"/>
            <a:r>
              <a:rPr lang="ru-RU" sz="1500" b="1" dirty="0" smtClean="0">
                <a:latin typeface="Century Gothic" pitchFamily="34" charset="0"/>
              </a:rPr>
              <a:t>Диагностическое тестирование педагогических работников</a:t>
            </a:r>
          </a:p>
          <a:p>
            <a:endParaRPr lang="ru-RU" sz="1500" b="1" dirty="0" smtClean="0">
              <a:latin typeface="Century Gothic" pitchFamily="34" charset="0"/>
            </a:endParaRP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Получение </a:t>
            </a:r>
            <a:r>
              <a:rPr lang="ru-RU" sz="15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данных</a:t>
            </a: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500" b="1" dirty="0" smtClean="0">
                <a:latin typeface="Century Gothic" panose="020B0502020202020204" pitchFamily="34" charset="0"/>
              </a:rPr>
              <a:t>(логина и пароля) для входа в личный кабинет от организатора ППО</a:t>
            </a: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Авторизация </a:t>
            </a:r>
            <a:r>
              <a:rPr lang="ru-RU" sz="1500" b="1" dirty="0" smtClean="0">
                <a:latin typeface="Century Gothic" panose="020B0502020202020204" pitchFamily="34" charset="0"/>
              </a:rPr>
              <a:t>в ЛК</a:t>
            </a: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500" b="1" dirty="0" smtClean="0">
                <a:latin typeface="Century Gothic" panose="020B0502020202020204" pitchFamily="34" charset="0"/>
              </a:rPr>
              <a:t>Ознакомление с </a:t>
            </a: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функционалом</a:t>
            </a:r>
            <a:r>
              <a:rPr lang="ru-RU" sz="1500" b="1" dirty="0" smtClean="0">
                <a:latin typeface="Century Gothic" panose="020B0502020202020204" pitchFamily="34" charset="0"/>
              </a:rPr>
              <a:t> личного кабинета</a:t>
            </a: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500" b="1" dirty="0" smtClean="0">
                <a:latin typeface="Century Gothic" panose="020B0502020202020204" pitchFamily="34" charset="0"/>
              </a:rPr>
              <a:t>Прохождение </a:t>
            </a: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Опрос </a:t>
            </a: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 </a:t>
            </a:r>
            <a:r>
              <a:rPr lang="ru-RU" sz="1500" b="1" dirty="0" smtClean="0">
                <a:latin typeface="Century Gothic" panose="020B0502020202020204" pitchFamily="34" charset="0"/>
              </a:rPr>
              <a:t>в любое удобное время до диагностического </a:t>
            </a:r>
            <a:r>
              <a:rPr lang="ru-RU" sz="1500" b="1" dirty="0" smtClean="0">
                <a:latin typeface="Century Gothic" panose="020B0502020202020204" pitchFamily="34" charset="0"/>
              </a:rPr>
              <a:t>тестирования</a:t>
            </a: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500" b="1" dirty="0" smtClean="0">
                <a:latin typeface="Century Gothic" panose="020B0502020202020204" pitchFamily="34" charset="0"/>
              </a:rPr>
              <a:t>Прохождение </a:t>
            </a: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социологического </a:t>
            </a: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опроса </a:t>
            </a:r>
            <a:r>
              <a:rPr lang="ru-RU" sz="1500" b="1" dirty="0" smtClean="0">
                <a:latin typeface="Century Gothic" panose="020B0502020202020204" pitchFamily="34" charset="0"/>
              </a:rPr>
              <a:t>в любое удобное время до диагностического </a:t>
            </a:r>
            <a:r>
              <a:rPr lang="ru-RU" sz="1500" b="1" dirty="0" smtClean="0">
                <a:latin typeface="Century Gothic" panose="020B0502020202020204" pitchFamily="34" charset="0"/>
              </a:rPr>
              <a:t>тестирования или после</a:t>
            </a:r>
            <a:endParaRPr lang="ru-RU" sz="15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500" b="1" dirty="0" smtClean="0">
                <a:latin typeface="Century Gothic" panose="020B0502020202020204" pitchFamily="34" charset="0"/>
              </a:rPr>
              <a:t>Выполнение </a:t>
            </a: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диагностической </a:t>
            </a:r>
            <a:r>
              <a:rPr lang="ru-RU" sz="15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работы</a:t>
            </a: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и </a:t>
            </a: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Опрос </a:t>
            </a: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 </a:t>
            </a:r>
            <a:r>
              <a:rPr lang="ru-RU" sz="1500" b="1" dirty="0" smtClean="0">
                <a:latin typeface="Century Gothic" panose="020B0502020202020204" pitchFamily="34" charset="0"/>
              </a:rPr>
              <a:t>в ППО</a:t>
            </a: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Ознакомление </a:t>
            </a: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 </a:t>
            </a:r>
            <a:r>
              <a:rPr lang="ru-RU" sz="15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результатом</a:t>
            </a:r>
            <a:r>
              <a:rPr lang="ru-RU" sz="15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ru-RU" sz="1500" b="1" dirty="0" smtClean="0">
                <a:latin typeface="Century Gothic" panose="020B0502020202020204" pitchFamily="34" charset="0"/>
              </a:rPr>
              <a:t> подробный разбор варианта КИМ диагностической работы</a:t>
            </a:r>
            <a:r>
              <a:rPr lang="ru-RU" sz="1500" b="1" dirty="0" smtClean="0">
                <a:latin typeface="Century Gothic" panose="020B0502020202020204" pitchFamily="34" charset="0"/>
              </a:rPr>
              <a:t>.</a:t>
            </a:r>
            <a:endParaRPr lang="ru-RU" sz="1500" dirty="0">
              <a:latin typeface="Century Gothic" pitchFamily="34" charset="0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883" y="1068725"/>
            <a:ext cx="1000368" cy="10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035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595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51A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 algn="r"/>
            <a:r>
              <a:rPr lang="ru-RU" sz="2000" dirty="0" smtClean="0">
                <a:solidFill>
                  <a:schemeClr val="bg1"/>
                </a:solidFill>
              </a:rPr>
              <a:t>УЧАСТНИКИ ОЦЕНКИ КОМПЕТЕНЦИЙ – Педагогические работники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496600" y="99636"/>
            <a:ext cx="479376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A25F455-9A46-4040-9752-65DD879C82CE}" type="slidenum">
              <a:rPr lang="ru-RU" sz="1400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81" y="1687226"/>
            <a:ext cx="3694258" cy="3534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3711" y="899559"/>
            <a:ext cx="6891644" cy="1992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391248" y="3289348"/>
          <a:ext cx="7224231" cy="2801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077"/>
                <a:gridCol w="2408077"/>
                <a:gridCol w="2408077"/>
              </a:tblGrid>
              <a:tr h="348382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Процедура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Условия прохождения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Место прохождения</a:t>
                      </a:r>
                    </a:p>
                  </a:txBody>
                  <a:tcPr/>
                </a:tc>
              </a:tr>
              <a:tr h="8075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Опрос 1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в любое удобное время до прохождения диагностической работы, до 29.04.2023 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Как в ППО так и за его пределами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8075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Социологический опрос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в любое удобное время до или после прохождения диагностической работы, в период 24.04 – 29.04.2023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Как в ППО так и за его пределами</a:t>
                      </a:r>
                    </a:p>
                    <a:p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8075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Диагностическая </a:t>
                      </a:r>
                      <a:r>
                        <a:rPr lang="ru-RU" sz="1200" dirty="0" err="1" smtClean="0">
                          <a:latin typeface="Century Gothic" pitchFamily="34" charset="0"/>
                        </a:rPr>
                        <a:t>работа+Опрос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 2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согласно расписанию ППО в период 24.04 – 29.04.2023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В ППО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V="1">
            <a:off x="3549501" y="2700669"/>
            <a:ext cx="1256415" cy="9197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4720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Прохождение </a:t>
            </a:r>
            <a:r>
              <a:rPr lang="ru-RU" dirty="0" smtClean="0"/>
              <a:t>Опроса 1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851" y="541152"/>
            <a:ext cx="4171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575" y="1888164"/>
            <a:ext cx="8645820" cy="419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46224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563" y="1023000"/>
            <a:ext cx="9605187" cy="450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Прохождение </a:t>
            </a:r>
            <a:r>
              <a:rPr lang="ru-RU" dirty="0" smtClean="0"/>
              <a:t>Опроса 1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206" y="2219547"/>
            <a:ext cx="4924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2031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Прохождение диагностической работы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624012" y="877400"/>
            <a:ext cx="3426993" cy="2822730"/>
          </a:xfrm>
          <a:prstGeom prst="foldedCorner">
            <a:avLst/>
          </a:prstGeom>
          <a:solidFill>
            <a:srgbClr val="FFF2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Тестирование доступно после прохождения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Опроса 1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и выполняется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аудитории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ППО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 день проведения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диагностического мероприятия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075" y="908419"/>
            <a:ext cx="7503126" cy="370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7006856" y="3726712"/>
            <a:ext cx="976423" cy="63263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66483" y="4540104"/>
            <a:ext cx="6815470" cy="302213"/>
          </a:xfrm>
          <a:prstGeom prst="rect">
            <a:avLst/>
          </a:prstGeom>
          <a:noFill/>
        </p:spPr>
        <p:txBody>
          <a:bodyPr wrap="square" lIns="55449" tIns="27725" rIns="55449" bIns="27725" rtlCol="0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Время </a:t>
            </a:r>
            <a:r>
              <a:rPr lang="ru-RU" sz="1600" b="1" dirty="0" smtClean="0">
                <a:latin typeface="Century Gothic" pitchFamily="34" charset="0"/>
              </a:rPr>
              <a:t>выполнения </a:t>
            </a:r>
            <a:r>
              <a:rPr lang="ru-RU" sz="1600" b="1" dirty="0" smtClean="0">
                <a:latin typeface="Century Gothic" pitchFamily="34" charset="0"/>
              </a:rPr>
              <a:t>диагностической </a:t>
            </a:r>
            <a:r>
              <a:rPr lang="ru-RU" sz="1600" b="1" dirty="0" smtClean="0">
                <a:latin typeface="Century Gothic" pitchFamily="34" charset="0"/>
              </a:rPr>
              <a:t>работы – 120 мин</a:t>
            </a:r>
            <a:r>
              <a:rPr lang="ru-RU" sz="1500" b="1" dirty="0" smtClean="0">
                <a:latin typeface="Century Gothic" pitchFamily="34" charset="0"/>
              </a:rPr>
              <a:t> </a:t>
            </a:r>
            <a:endParaRPr lang="en-US" sz="15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490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Прохождение диагностической работы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016" y="1197603"/>
            <a:ext cx="10292314" cy="501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92633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диагностической работы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76437" y="510363"/>
            <a:ext cx="4015562" cy="2133483"/>
          </a:xfrm>
          <a:prstGeom prst="rect">
            <a:avLst/>
          </a:prstGeom>
          <a:noFill/>
        </p:spPr>
        <p:txBody>
          <a:bodyPr wrap="square" lIns="55449" tIns="27725" rIns="55449" bIns="27725" rtlCol="0">
            <a:spAutoFit/>
          </a:bodyPr>
          <a:lstStyle/>
          <a:p>
            <a:pPr algn="ctr"/>
            <a:r>
              <a:rPr lang="ru-RU" sz="1500" b="1" u="sng" dirty="0" smtClean="0">
                <a:latin typeface="Century Gothic" pitchFamily="34" charset="0"/>
              </a:rPr>
              <a:t>17 </a:t>
            </a:r>
            <a:r>
              <a:rPr lang="ru-RU" sz="1500" u="sng" dirty="0">
                <a:latin typeface="Century Gothic" pitchFamily="34" charset="0"/>
              </a:rPr>
              <a:t>тестовых заданий</a:t>
            </a:r>
            <a:r>
              <a:rPr lang="en-US" sz="1500" u="sng" dirty="0">
                <a:latin typeface="Century Gothic" pitchFamily="34" charset="0"/>
              </a:rPr>
              <a:t>: </a:t>
            </a:r>
            <a:endParaRPr lang="ru-RU" sz="1500" u="sng" dirty="0">
              <a:latin typeface="Century Gothic" pitchFamily="34" charset="0"/>
            </a:endParaRPr>
          </a:p>
          <a:p>
            <a:pPr algn="ctr"/>
            <a:r>
              <a:rPr lang="ru-RU" sz="1500" b="1" dirty="0" smtClean="0">
                <a:latin typeface="Century Gothic" pitchFamily="34" charset="0"/>
              </a:rPr>
              <a:t>1 </a:t>
            </a:r>
            <a:r>
              <a:rPr lang="ru-RU" sz="1500" dirty="0" smtClean="0">
                <a:latin typeface="Century Gothic" pitchFamily="34" charset="0"/>
              </a:rPr>
              <a:t>часть (</a:t>
            </a:r>
            <a:r>
              <a:rPr lang="ru-RU" sz="1500" b="1" dirty="0" smtClean="0">
                <a:latin typeface="Century Gothic" pitchFamily="34" charset="0"/>
              </a:rPr>
              <a:t>5</a:t>
            </a:r>
            <a:r>
              <a:rPr lang="ru-RU" sz="1500" b="1" dirty="0" smtClean="0">
                <a:latin typeface="Century Gothic" pitchFamily="34" charset="0"/>
              </a:rPr>
              <a:t> </a:t>
            </a:r>
            <a:r>
              <a:rPr lang="ru-RU" sz="1500" dirty="0" smtClean="0">
                <a:latin typeface="Century Gothic" pitchFamily="34" charset="0"/>
              </a:rPr>
              <a:t>заданий</a:t>
            </a:r>
            <a:r>
              <a:rPr lang="ru-RU" sz="1200" dirty="0" smtClean="0">
                <a:latin typeface="Century Gothic" pitchFamily="34" charset="0"/>
              </a:rPr>
              <a:t>) </a:t>
            </a:r>
            <a:r>
              <a:rPr lang="ru-RU" sz="1200" dirty="0" smtClean="0">
                <a:latin typeface="Century Gothic" pitchFamily="34" charset="0"/>
              </a:rPr>
              <a:t>направлена на оценку знания федеральных нормативных правовых актов, определяющих требования к осуществлению воспитательной деятельности</a:t>
            </a:r>
            <a:r>
              <a:rPr lang="ru-RU" sz="1200" dirty="0" smtClean="0">
                <a:latin typeface="Century Gothic" pitchFamily="34" charset="0"/>
              </a:rPr>
              <a:t> и</a:t>
            </a:r>
            <a:r>
              <a:rPr lang="ru-RU" sz="1200" b="1" dirty="0" smtClean="0">
                <a:latin typeface="Century Gothic" pitchFamily="34" charset="0"/>
              </a:rPr>
              <a:t> </a:t>
            </a:r>
            <a:r>
              <a:rPr lang="en-US" sz="1500" b="1" dirty="0" smtClean="0">
                <a:latin typeface="Century Gothic" pitchFamily="34" charset="0"/>
              </a:rPr>
              <a:t>2 </a:t>
            </a:r>
            <a:r>
              <a:rPr lang="ru-RU" sz="1500" dirty="0" smtClean="0">
                <a:latin typeface="Century Gothic" pitchFamily="34" charset="0"/>
              </a:rPr>
              <a:t>часть (</a:t>
            </a:r>
            <a:r>
              <a:rPr lang="ru-RU" sz="1500" b="1" dirty="0" smtClean="0">
                <a:latin typeface="Century Gothic" pitchFamily="34" charset="0"/>
              </a:rPr>
              <a:t>12 </a:t>
            </a:r>
            <a:r>
              <a:rPr lang="ru-RU" sz="1500" dirty="0" smtClean="0">
                <a:latin typeface="Century Gothic" pitchFamily="34" charset="0"/>
              </a:rPr>
              <a:t>заданий) </a:t>
            </a:r>
            <a:r>
              <a:rPr lang="ru-RU" sz="1200" dirty="0" smtClean="0">
                <a:latin typeface="Century Gothic" pitchFamily="34" charset="0"/>
              </a:rPr>
              <a:t>направлена </a:t>
            </a:r>
            <a:r>
              <a:rPr lang="ru-RU" sz="1200" dirty="0" smtClean="0">
                <a:latin typeface="Century Gothic" pitchFamily="34" charset="0"/>
              </a:rPr>
              <a:t>на оценку сформированных навыков, необходимых для осуществления воспитательной деятельности </a:t>
            </a:r>
            <a:r>
              <a:rPr lang="ru-RU" sz="1200" dirty="0" smtClean="0">
                <a:latin typeface="Century Gothic" pitchFamily="34" charset="0"/>
              </a:rPr>
              <a:t>в образовательной </a:t>
            </a:r>
            <a:r>
              <a:rPr lang="ru-RU" sz="1200" dirty="0" smtClean="0">
                <a:latin typeface="Century Gothic" pitchFamily="34" charset="0"/>
              </a:rPr>
              <a:t>организации</a:t>
            </a:r>
            <a:endParaRPr lang="ru-RU" sz="1200" dirty="0">
              <a:latin typeface="Century Gothic" pitchFamily="34" charset="0"/>
            </a:endParaRPr>
          </a:p>
          <a:p>
            <a:pPr algn="ctr"/>
            <a:endParaRPr lang="en-US" sz="1500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529471"/>
            <a:ext cx="4433777" cy="1902651"/>
          </a:xfrm>
          <a:prstGeom prst="rect">
            <a:avLst/>
          </a:prstGeom>
          <a:noFill/>
        </p:spPr>
        <p:txBody>
          <a:bodyPr wrap="square" lIns="55449" tIns="27725" rIns="55449" bIns="27725" rtlCol="0">
            <a:spAutoFit/>
          </a:bodyPr>
          <a:lstStyle/>
          <a:p>
            <a:pPr algn="ctr"/>
            <a:r>
              <a:rPr lang="ru-RU" sz="1500" b="1" dirty="0">
                <a:latin typeface="Century Gothic" panose="020B0502020202020204" pitchFamily="34" charset="0"/>
              </a:rPr>
              <a:t>Типы заданий</a:t>
            </a:r>
            <a:r>
              <a:rPr lang="en-US" sz="1500" b="1" dirty="0">
                <a:latin typeface="Century Gothic" panose="020B0502020202020204" pitchFamily="34" charset="0"/>
              </a:rPr>
              <a:t>:</a:t>
            </a:r>
          </a:p>
          <a:p>
            <a:pPr marL="277246" indent="-277246" algn="ctr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Century Gothic" panose="020B0502020202020204" pitchFamily="34" charset="0"/>
              </a:rPr>
              <a:t>с </a:t>
            </a:r>
            <a:r>
              <a:rPr lang="ru-RU" sz="1500" dirty="0">
                <a:latin typeface="Century Gothic" panose="020B0502020202020204" pitchFamily="34" charset="0"/>
              </a:rPr>
              <a:t>выбором одного верного</a:t>
            </a:r>
          </a:p>
          <a:p>
            <a:pPr algn="ctr"/>
            <a:r>
              <a:rPr lang="ru-RU" sz="1500" dirty="0">
                <a:latin typeface="Century Gothic" panose="020B0502020202020204" pitchFamily="34" charset="0"/>
              </a:rPr>
              <a:t> ответа из предложенных</a:t>
            </a:r>
          </a:p>
          <a:p>
            <a:pPr marL="277246" indent="-277246" algn="ctr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Century Gothic" panose="020B0502020202020204" pitchFamily="34" charset="0"/>
              </a:rPr>
              <a:t>с </a:t>
            </a:r>
            <a:r>
              <a:rPr lang="ru-RU" sz="1500" dirty="0">
                <a:latin typeface="Century Gothic" panose="020B0502020202020204" pitchFamily="34" charset="0"/>
              </a:rPr>
              <a:t>выбором нескольких вариантов </a:t>
            </a:r>
          </a:p>
          <a:p>
            <a:pPr algn="ctr"/>
            <a:r>
              <a:rPr lang="ru-RU" sz="1500" dirty="0">
                <a:latin typeface="Century Gothic" panose="020B0502020202020204" pitchFamily="34" charset="0"/>
              </a:rPr>
              <a:t>ответов из предложенных</a:t>
            </a:r>
          </a:p>
          <a:p>
            <a:pPr marL="277246" indent="-277246" algn="ctr"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Century Gothic" panose="020B0502020202020204" pitchFamily="34" charset="0"/>
              </a:rPr>
              <a:t>н</a:t>
            </a:r>
            <a:r>
              <a:rPr lang="ru-RU" sz="1500" dirty="0" smtClean="0">
                <a:latin typeface="Century Gothic" panose="020B0502020202020204" pitchFamily="34" charset="0"/>
              </a:rPr>
              <a:t>а </a:t>
            </a:r>
            <a:r>
              <a:rPr lang="ru-RU" sz="1500" dirty="0">
                <a:latin typeface="Century Gothic" panose="020B0502020202020204" pitchFamily="34" charset="0"/>
              </a:rPr>
              <a:t>установление соответствия ответов</a:t>
            </a:r>
          </a:p>
          <a:p>
            <a:pPr marL="277246" indent="-277246" algn="ctr">
              <a:buFont typeface="Wingdings" panose="05000000000000000000" pitchFamily="2" charset="2"/>
              <a:buChar char="§"/>
            </a:pPr>
            <a:r>
              <a:rPr lang="ru-RU" sz="1500" dirty="0">
                <a:latin typeface="Century Gothic" panose="020B0502020202020204" pitchFamily="34" charset="0"/>
              </a:rPr>
              <a:t>н</a:t>
            </a:r>
            <a:r>
              <a:rPr lang="ru-RU" sz="1500" dirty="0" smtClean="0">
                <a:latin typeface="Century Gothic" panose="020B0502020202020204" pitchFamily="34" charset="0"/>
              </a:rPr>
              <a:t>а </a:t>
            </a:r>
            <a:r>
              <a:rPr lang="ru-RU" sz="1500" dirty="0">
                <a:latin typeface="Century Gothic" panose="020B0502020202020204" pitchFamily="34" charset="0"/>
              </a:rPr>
              <a:t>установление последовательности </a:t>
            </a:r>
            <a:r>
              <a:rPr lang="ru-RU" sz="1500" dirty="0" smtClean="0">
                <a:latin typeface="Century Gothic" panose="020B0502020202020204" pitchFamily="34" charset="0"/>
              </a:rPr>
              <a:t>ответов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1" y="684140"/>
            <a:ext cx="5525886" cy="2877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372" y="1404162"/>
            <a:ext cx="5179309" cy="2753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3536" y="1900032"/>
            <a:ext cx="4231758" cy="379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6447" y="2518921"/>
            <a:ext cx="4886451" cy="3988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50282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Прохождение диагностической работы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33" y="723347"/>
            <a:ext cx="10847639" cy="5294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4248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Общая информация о системе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135" y="696499"/>
            <a:ext cx="5913866" cy="1356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/>
              <a:t>Цель</a:t>
            </a:r>
          </a:p>
          <a:p>
            <a:pPr marL="0" indent="0">
              <a:buNone/>
            </a:pPr>
            <a:r>
              <a:rPr lang="ru-RU" sz="2000" dirty="0"/>
              <a:t>Организация и проведение различных видов оценочных процедур в режиме онлайн в</a:t>
            </a:r>
            <a:r>
              <a:rPr lang="en-US" sz="2000" dirty="0"/>
              <a:t> </a:t>
            </a:r>
            <a:r>
              <a:rPr lang="ru-RU" sz="2000" dirty="0"/>
              <a:t>общедоступной сети Интернет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44273" y="2743197"/>
            <a:ext cx="6943411" cy="3422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defTabSz="91428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rgbClr val="0F558F"/>
                </a:solidFill>
                <a:latin typeface="Century Gothic" panose="020B0502020202020204" pitchFamily="34" charset="0"/>
              </a:rPr>
              <a:t>Задачи</a:t>
            </a:r>
          </a:p>
          <a:p>
            <a:pPr marL="342900" indent="-34290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F558F"/>
                </a:solidFill>
                <a:latin typeface="Century Gothic" panose="020B0502020202020204" pitchFamily="34" charset="0"/>
              </a:rPr>
              <a:t>формирование вариантов контрольных измерительных материалов в электронном виде</a:t>
            </a:r>
          </a:p>
          <a:p>
            <a:pPr marL="342900" indent="-34290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F558F"/>
                </a:solidFill>
                <a:latin typeface="Century Gothic" panose="020B0502020202020204" pitchFamily="34" charset="0"/>
              </a:rPr>
              <a:t>планирование и организация различных оценочных процедур</a:t>
            </a:r>
          </a:p>
          <a:p>
            <a:pPr marL="342900" indent="-34290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F558F"/>
                </a:solidFill>
                <a:latin typeface="Century Gothic" panose="020B0502020202020204" pitchFamily="34" charset="0"/>
              </a:rPr>
              <a:t>проведение оценочных процедур в режиме онлайн</a:t>
            </a:r>
          </a:p>
          <a:p>
            <a:pPr marL="342900" indent="-34290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F558F"/>
                </a:solidFill>
                <a:latin typeface="Century Gothic" panose="020B0502020202020204" pitchFamily="34" charset="0"/>
              </a:rPr>
              <a:t>расчёт результатов оценочных процедур</a:t>
            </a:r>
          </a:p>
          <a:p>
            <a:pPr marL="342900" indent="-34290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F558F"/>
                </a:solidFill>
                <a:latin typeface="Century Gothic" panose="020B0502020202020204" pitchFamily="34" charset="0"/>
              </a:rPr>
              <a:t>ознакомление с результатами участников оценочных процедур</a:t>
            </a:r>
          </a:p>
          <a:p>
            <a:pPr marL="342900" indent="-34290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F558F"/>
                </a:solidFill>
                <a:latin typeface="Century Gothic" panose="020B0502020202020204" pitchFamily="34" charset="0"/>
              </a:rPr>
              <a:t>предоставление статистических данных </a:t>
            </a:r>
            <a:r>
              <a:rPr lang="ru-RU" sz="2200" dirty="0" smtClean="0">
                <a:solidFill>
                  <a:srgbClr val="0F558F"/>
                </a:solidFill>
                <a:latin typeface="Century Gothic" panose="020B0502020202020204" pitchFamily="34" charset="0"/>
              </a:rPr>
              <a:t>по результатам </a:t>
            </a:r>
            <a:r>
              <a:rPr lang="ru-RU" sz="2200" dirty="0">
                <a:solidFill>
                  <a:srgbClr val="0F558F"/>
                </a:solidFill>
                <a:latin typeface="Century Gothic" panose="020B0502020202020204" pitchFamily="34" charset="0"/>
              </a:rPr>
              <a:t>проведенных оценочных процедур</a:t>
            </a:r>
          </a:p>
        </p:txBody>
      </p:sp>
      <p:pic>
        <p:nvPicPr>
          <p:cNvPr id="2050" name="Picture 2" descr="Marketing target icon фотообои • фотообои вектор, символ, цель | myloview.r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11" t="16672" r="17493" b="16504"/>
          <a:stretch/>
        </p:blipFill>
        <p:spPr bwMode="auto">
          <a:xfrm>
            <a:off x="7485529" y="770964"/>
            <a:ext cx="1810977" cy="17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кран Ноутбук Png - Бесплатное изображение на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634" y="3302477"/>
            <a:ext cx="4255060" cy="23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конка задачи, список, план, clipboard, размер 64x64 | id50193 |  iconbird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469" y="3699905"/>
            <a:ext cx="1401389" cy="140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7760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Прохождение диагностической работы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695" y="794452"/>
            <a:ext cx="9903231" cy="554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233" y="2754165"/>
            <a:ext cx="3981450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932" y="1323089"/>
            <a:ext cx="948292" cy="19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6553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Ознакомление с результатами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079" y="946298"/>
            <a:ext cx="7049387" cy="4582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32" y="1924936"/>
            <a:ext cx="4389917" cy="239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1684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601663"/>
            <a:ext cx="10299699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279063" y="628014"/>
            <a:ext cx="1153477" cy="219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Детальный разбор. Указание персонального дефицита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7543800" y="3062177"/>
            <a:ext cx="3216036" cy="2124859"/>
          </a:xfrm>
          <a:prstGeom prst="foldedCorner">
            <a:avLst/>
          </a:prstGeom>
          <a:solidFill>
            <a:srgbClr val="FFF2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 КИМ будет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предоставлен участнику для анализа результата тестирования </a:t>
            </a: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62621" y="640714"/>
            <a:ext cx="1798320" cy="219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417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Детальный разбор. Указание персонального дефицита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84" y="1400175"/>
            <a:ext cx="11680929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8FBAC6-D7B0-BF47-9AF8-14D2FC9B9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68854" t="30484" r="6549" b="32148"/>
          <a:stretch/>
        </p:blipFill>
        <p:spPr bwMode="auto">
          <a:xfrm>
            <a:off x="10671858" y="1493134"/>
            <a:ext cx="1353454" cy="151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4077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595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51A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 algn="r"/>
            <a:r>
              <a:rPr lang="ru-RU" sz="2000" dirty="0">
                <a:solidFill>
                  <a:schemeClr val="bg1"/>
                </a:solidFill>
              </a:rPr>
              <a:t>УЧАСТНИКИ </a:t>
            </a:r>
            <a:r>
              <a:rPr lang="ru-RU" sz="2000" dirty="0" smtClean="0">
                <a:solidFill>
                  <a:schemeClr val="bg1"/>
                </a:solidFill>
              </a:rPr>
              <a:t>ОЦЕНКИ </a:t>
            </a:r>
            <a:r>
              <a:rPr lang="ru-RU" sz="2000" dirty="0" smtClean="0">
                <a:solidFill>
                  <a:schemeClr val="bg1"/>
                </a:solidFill>
              </a:rPr>
              <a:t>КОМПЕТЕНЦИЙ - Обучающиеся 8-11 </a:t>
            </a:r>
            <a:r>
              <a:rPr lang="ru-RU" sz="2000" dirty="0" err="1" smtClean="0">
                <a:solidFill>
                  <a:schemeClr val="bg1"/>
                </a:solidFill>
              </a:rPr>
              <a:t>кл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496600" y="99636"/>
            <a:ext cx="479376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A25F455-9A46-4040-9752-65DD879C82CE}" type="slidenum">
              <a:rPr lang="ru-RU" sz="1400" smtClean="0">
                <a:solidFill>
                  <a:schemeClr val="tx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5" name="Содержимое 2"/>
          <p:cNvSpPr>
            <a:spLocks noGrp="1"/>
          </p:cNvSpPr>
          <p:nvPr>
            <p:ph idx="1"/>
          </p:nvPr>
        </p:nvSpPr>
        <p:spPr>
          <a:xfrm>
            <a:off x="507999" y="1307805"/>
            <a:ext cx="3064541" cy="200955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chemeClr val="dk1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ru-RU" sz="2000" dirty="0">
              <a:solidFill>
                <a:schemeClr val="dk1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ru-RU" dirty="0"/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640" y="1350335"/>
            <a:ext cx="1126141" cy="1126141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1968675" y="1283755"/>
            <a:ext cx="9110449" cy="402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Century Gothic" panose="020B0502020202020204" pitchFamily="34" charset="0"/>
              </a:rPr>
              <a:t>Участники (вторая категория):</a:t>
            </a:r>
          </a:p>
          <a:p>
            <a:pPr algn="ctr"/>
            <a:endParaRPr lang="ru-RU" sz="1500" b="1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latin typeface="Century Gothic" pitchFamily="34" charset="0"/>
              </a:rPr>
              <a:t>обучающиеся </a:t>
            </a:r>
            <a:r>
              <a:rPr lang="ru-RU" sz="1500" dirty="0" smtClean="0">
                <a:latin typeface="Century Gothic" pitchFamily="34" charset="0"/>
              </a:rPr>
              <a:t>8-11 </a:t>
            </a:r>
            <a:r>
              <a:rPr lang="ru-RU" sz="1500" dirty="0" smtClean="0">
                <a:latin typeface="Century Gothic" pitchFamily="34" charset="0"/>
              </a:rPr>
              <a:t>классы</a:t>
            </a:r>
          </a:p>
          <a:p>
            <a:pPr>
              <a:buFont typeface="Wingdings" pitchFamily="2" charset="2"/>
              <a:buChar char="ü"/>
            </a:pPr>
            <a:endParaRPr lang="ru-RU" sz="1500" b="1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1500" b="1" dirty="0" smtClean="0">
              <a:latin typeface="Century Gothic" pitchFamily="34" charset="0"/>
            </a:endParaRPr>
          </a:p>
          <a:p>
            <a:pPr algn="ctr"/>
            <a:r>
              <a:rPr lang="ru-RU" sz="1500" b="1" dirty="0" smtClean="0">
                <a:latin typeface="Century Gothic" pitchFamily="34" charset="0"/>
              </a:rPr>
              <a:t>Оценка личностных результатов воспитания</a:t>
            </a: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Получение </a:t>
            </a:r>
            <a:r>
              <a:rPr lang="ru-RU" sz="16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данных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</a:rPr>
              <a:t>(логина и пароля) для входа в личный кабинет </a:t>
            </a:r>
            <a:r>
              <a:rPr lang="ru-RU" sz="1600" b="1" dirty="0" smtClean="0">
                <a:latin typeface="Century Gothic" panose="020B0502020202020204" pitchFamily="34" charset="0"/>
              </a:rPr>
              <a:t>в ППО от организатора ППО </a:t>
            </a:r>
            <a:endParaRPr lang="ru-RU" sz="1600" b="1" dirty="0" smtClean="0">
              <a:latin typeface="Century Gothic" panose="020B0502020202020204" pitchFamily="34" charset="0"/>
            </a:endParaRP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Авторизация </a:t>
            </a:r>
            <a:r>
              <a:rPr lang="ru-RU" sz="1600" b="1" dirty="0" smtClean="0">
                <a:latin typeface="Century Gothic" panose="020B0502020202020204" pitchFamily="34" charset="0"/>
              </a:rPr>
              <a:t>в ЛК</a:t>
            </a: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600" b="1" dirty="0" smtClean="0">
                <a:latin typeface="Century Gothic" panose="020B0502020202020204" pitchFamily="34" charset="0"/>
              </a:rPr>
              <a:t>Прохождение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психологического тестирования </a:t>
            </a:r>
            <a:r>
              <a:rPr lang="ru-RU" sz="1600" b="1" dirty="0" smtClean="0">
                <a:latin typeface="Century Gothic" panose="020B0502020202020204" pitchFamily="34" charset="0"/>
              </a:rPr>
              <a:t>в </a:t>
            </a:r>
            <a:r>
              <a:rPr lang="ru-RU" sz="1600" b="1" dirty="0" smtClean="0">
                <a:latin typeface="Century Gothic" panose="020B0502020202020204" pitchFamily="34" charset="0"/>
              </a:rPr>
              <a:t>ППО</a:t>
            </a: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600" b="1" dirty="0" smtClean="0">
                <a:latin typeface="Century Gothic" panose="020B0502020202020204" pitchFamily="34" charset="0"/>
              </a:rPr>
              <a:t>Прохождение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социологического 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опроса</a:t>
            </a: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600" b="1" dirty="0" smtClean="0">
                <a:latin typeface="Century Gothic" panose="020B0502020202020204" pitchFamily="34" charset="0"/>
              </a:rPr>
              <a:t>Прохождение</a:t>
            </a: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социологического опроса </a:t>
            </a:r>
            <a:r>
              <a:rPr lang="ru-RU" sz="1600" b="1" dirty="0" smtClean="0">
                <a:latin typeface="Century Gothic" panose="020B0502020202020204" pitchFamily="34" charset="0"/>
              </a:rPr>
              <a:t>одного из родителей этого участника </a:t>
            </a:r>
            <a:endParaRPr lang="ru-RU" sz="1600" b="1" dirty="0" smtClean="0">
              <a:latin typeface="Century Gothic" panose="020B0502020202020204" pitchFamily="34" charset="0"/>
            </a:endParaRP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Ознакомление с </a:t>
            </a:r>
            <a:r>
              <a:rPr lang="ru-RU" sz="16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результатом.</a:t>
            </a:r>
            <a:endParaRPr lang="ru-RU" sz="1600" b="1" dirty="0" smtClean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15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35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595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51A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 algn="r"/>
            <a:r>
              <a:rPr lang="ru-RU" sz="2000" dirty="0" smtClean="0">
                <a:solidFill>
                  <a:schemeClr val="bg1"/>
                </a:solidFill>
              </a:rPr>
              <a:t>УЧАСТНИКИ ОЦЕНКИ КОМПЕТЕНЦИЙ – </a:t>
            </a:r>
            <a:r>
              <a:rPr lang="ru-RU" sz="2000" dirty="0" smtClean="0">
                <a:solidFill>
                  <a:schemeClr val="bg1"/>
                </a:solidFill>
              </a:rPr>
              <a:t>Обучающиеся 8-11 </a:t>
            </a:r>
            <a:r>
              <a:rPr lang="ru-RU" sz="2000" dirty="0" err="1" smtClean="0">
                <a:solidFill>
                  <a:schemeClr val="bg1"/>
                </a:solidFill>
              </a:rPr>
              <a:t>кл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496600" y="99636"/>
            <a:ext cx="479376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A25F455-9A46-4040-9752-65DD879C82CE}" type="slidenum">
              <a:rPr lang="ru-RU" sz="1400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81" y="1687226"/>
            <a:ext cx="3694258" cy="3534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391248" y="3289348"/>
          <a:ext cx="7224231" cy="298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077"/>
                <a:gridCol w="2408077"/>
                <a:gridCol w="2408077"/>
              </a:tblGrid>
              <a:tr h="348382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Процедура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Условия прохождения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Место прохождения</a:t>
                      </a:r>
                    </a:p>
                  </a:txBody>
                  <a:tcPr/>
                </a:tc>
              </a:tr>
              <a:tr h="8075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Социологический опрос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в любое удобное время до или после прохождения психологического 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тестирования, в период 24.04 – 29.04.2023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Как в ППО так и за его пределами</a:t>
                      </a:r>
                    </a:p>
                  </a:txBody>
                  <a:tcPr/>
                </a:tc>
              </a:tr>
              <a:tr h="8075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Психологическое тестирование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согласно расписанию ППО в период 24.04 – 29.04.2023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В ППО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8075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Социологический 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опрос одного</a:t>
                      </a:r>
                      <a:r>
                        <a:rPr lang="ru-RU" sz="1200" baseline="0" dirty="0" smtClean="0">
                          <a:latin typeface="Century Gothic" pitchFamily="34" charset="0"/>
                        </a:rPr>
                        <a:t> из родителей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после 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прохождения 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социологического опроса обучающимся, в период 24.04 – 29.04.2023</a:t>
                      </a:r>
                      <a:endParaRPr lang="ru-RU" sz="12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Как в ППО так и за его </a:t>
                      </a:r>
                      <a:r>
                        <a:rPr lang="ru-RU" sz="1200" dirty="0" smtClean="0">
                          <a:latin typeface="Century Gothic" pitchFamily="34" charset="0"/>
                        </a:rPr>
                        <a:t>пределами (доступ</a:t>
                      </a:r>
                      <a:r>
                        <a:rPr lang="ru-RU" sz="1200" baseline="0" dirty="0" smtClean="0">
                          <a:latin typeface="Century Gothic" pitchFamily="34" charset="0"/>
                        </a:rPr>
                        <a:t> к социологическому опросу через ЛК обучающегося)</a:t>
                      </a:r>
                      <a:endParaRPr lang="ru-RU" sz="1200" dirty="0" smtClean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9348" y="924259"/>
            <a:ext cx="7347098" cy="196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3549501" y="2700669"/>
            <a:ext cx="1256415" cy="9197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4720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595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51A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 algn="r"/>
            <a:r>
              <a:rPr lang="ru-RU" sz="2000" dirty="0" smtClean="0">
                <a:solidFill>
                  <a:schemeClr val="bg1"/>
                </a:solidFill>
              </a:rPr>
              <a:t>Прохождение психологического тестирования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496600" y="99636"/>
            <a:ext cx="479376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A25F455-9A46-4040-9752-65DD879C82CE}" type="slidenum">
              <a:rPr lang="ru-RU" sz="1400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8" y="771525"/>
            <a:ext cx="116967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84720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6972300" y="711200"/>
            <a:ext cx="4775200" cy="1872512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dirty="0" smtClean="0"/>
              <a:t>Прохождение психологического тестирования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134" y="696499"/>
            <a:ext cx="6303725" cy="43220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sz="1400" dirty="0" smtClean="0">
                <a:solidFill>
                  <a:schemeClr val="tx1"/>
                </a:solidFill>
              </a:rPr>
              <a:t> характеристик </a:t>
            </a:r>
            <a:r>
              <a:rPr lang="ru-RU" sz="1400" dirty="0" smtClean="0">
                <a:solidFill>
                  <a:schemeClr val="tx1"/>
                </a:solidFill>
              </a:rPr>
              <a:t>личностных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результатов </a:t>
            </a:r>
            <a:r>
              <a:rPr lang="ru-RU" sz="1400" dirty="0" smtClean="0">
                <a:solidFill>
                  <a:schemeClr val="tx1"/>
                </a:solidFill>
              </a:rPr>
              <a:t>воспитания осуществляется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при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помощи </a:t>
            </a:r>
            <a:r>
              <a:rPr lang="ru-RU" sz="1400" dirty="0" smtClean="0">
                <a:solidFill>
                  <a:schemeClr val="tx1"/>
                </a:solidFill>
              </a:rPr>
              <a:t>использования системы критериев </a:t>
            </a:r>
            <a:r>
              <a:rPr lang="ru-RU" sz="1400" dirty="0" smtClean="0">
                <a:solidFill>
                  <a:schemeClr val="tx1"/>
                </a:solidFill>
              </a:rPr>
              <a:t>и 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показателей</a:t>
            </a:r>
            <a:r>
              <a:rPr lang="ru-RU" sz="1400" dirty="0" smtClean="0">
                <a:solidFill>
                  <a:schemeClr val="tx1"/>
                </a:solidFill>
              </a:rPr>
              <a:t>, которая состоит из 8 критериев </a:t>
            </a:r>
            <a:r>
              <a:rPr lang="ru-RU" sz="1400" dirty="0" smtClean="0">
                <a:solidFill>
                  <a:schemeClr val="tx1"/>
                </a:solidFill>
              </a:rPr>
              <a:t>по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н</a:t>
            </a:r>
            <a:r>
              <a:rPr lang="ru-RU" sz="1400" dirty="0" smtClean="0">
                <a:solidFill>
                  <a:schemeClr val="tx1"/>
                </a:solidFill>
              </a:rPr>
              <a:t>аправлениям: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1. </a:t>
            </a:r>
            <a:r>
              <a:rPr lang="ru-RU" sz="1400" dirty="0" smtClean="0">
                <a:solidFill>
                  <a:schemeClr val="tx1"/>
                </a:solidFill>
              </a:rPr>
              <a:t>«Гражданское воспитание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2. </a:t>
            </a:r>
            <a:r>
              <a:rPr lang="ru-RU" sz="1400" dirty="0" smtClean="0">
                <a:solidFill>
                  <a:schemeClr val="tx1"/>
                </a:solidFill>
              </a:rPr>
              <a:t>«Патриотическое воспитание»</a:t>
            </a:r>
          </a:p>
          <a:p>
            <a:pPr lvl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3. «Духовно-нравственное </a:t>
            </a:r>
            <a:r>
              <a:rPr lang="ru-RU" sz="1400" dirty="0" smtClean="0">
                <a:solidFill>
                  <a:schemeClr val="tx1"/>
                </a:solidFill>
              </a:rPr>
              <a:t>воспитание»</a:t>
            </a:r>
          </a:p>
          <a:p>
            <a:pPr lvl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4.  </a:t>
            </a:r>
            <a:r>
              <a:rPr lang="ru-RU" sz="1400" dirty="0" smtClean="0">
                <a:solidFill>
                  <a:schemeClr val="tx1"/>
                </a:solidFill>
              </a:rPr>
              <a:t>«Эстетическое воспитание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lvl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5. «Физическое </a:t>
            </a:r>
            <a:r>
              <a:rPr lang="ru-RU" sz="1400" dirty="0" smtClean="0">
                <a:solidFill>
                  <a:schemeClr val="tx1"/>
                </a:solidFill>
              </a:rPr>
              <a:t>воспитание, </a:t>
            </a:r>
            <a:r>
              <a:rPr lang="ru-RU" sz="1400" dirty="0" smtClean="0">
                <a:solidFill>
                  <a:schemeClr val="tx1"/>
                </a:solidFill>
              </a:rPr>
              <a:t>формирование</a:t>
            </a:r>
          </a:p>
          <a:p>
            <a:pPr lvl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культуры </a:t>
            </a:r>
            <a:r>
              <a:rPr lang="ru-RU" sz="1400" dirty="0" smtClean="0">
                <a:solidFill>
                  <a:schemeClr val="tx1"/>
                </a:solidFill>
              </a:rPr>
              <a:t>здоровья и </a:t>
            </a:r>
            <a:r>
              <a:rPr lang="ru-RU" sz="1400" dirty="0" smtClean="0">
                <a:solidFill>
                  <a:schemeClr val="tx1"/>
                </a:solidFill>
              </a:rPr>
              <a:t>эмоционального</a:t>
            </a:r>
          </a:p>
          <a:p>
            <a:pPr lvl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благополучия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lvl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6. «Трудовое </a:t>
            </a:r>
            <a:r>
              <a:rPr lang="ru-RU" sz="1400" dirty="0" smtClean="0">
                <a:solidFill>
                  <a:schemeClr val="tx1"/>
                </a:solidFill>
              </a:rPr>
              <a:t>воспитание»</a:t>
            </a:r>
          </a:p>
          <a:p>
            <a:pPr lvl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7. «Экологическое </a:t>
            </a:r>
            <a:r>
              <a:rPr lang="ru-RU" sz="1400" dirty="0" smtClean="0">
                <a:solidFill>
                  <a:schemeClr val="tx1"/>
                </a:solidFill>
              </a:rPr>
              <a:t>воспитание»</a:t>
            </a:r>
          </a:p>
          <a:p>
            <a:pPr lvl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8. «Ценности </a:t>
            </a:r>
            <a:r>
              <a:rPr lang="ru-RU" sz="1400" dirty="0" smtClean="0">
                <a:solidFill>
                  <a:schemeClr val="tx1"/>
                </a:solidFill>
              </a:rPr>
              <a:t>научного познания»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23100" y="901700"/>
            <a:ext cx="4165600" cy="2092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Каждый психологический тест позволяет установить уровень </a:t>
            </a:r>
            <a:r>
              <a:rPr lang="ru-RU" sz="1600" dirty="0" err="1" smtClean="0">
                <a:latin typeface="Century Gothic" pitchFamily="34" charset="0"/>
              </a:rPr>
              <a:t>сформированности</a:t>
            </a:r>
            <a:r>
              <a:rPr lang="ru-RU" sz="1600" dirty="0" smtClean="0">
                <a:latin typeface="Century Gothic" pitchFamily="34" charset="0"/>
              </a:rPr>
              <a:t> личностных результатов освоения программы основного общего </a:t>
            </a:r>
            <a:r>
              <a:rPr lang="ru-RU" sz="1600" dirty="0" smtClean="0">
                <a:latin typeface="Century Gothic" pitchFamily="34" charset="0"/>
              </a:rPr>
              <a:t>образования</a:t>
            </a:r>
          </a:p>
          <a:p>
            <a:endParaRPr lang="ru-RU" sz="1600" dirty="0" smtClean="0">
              <a:latin typeface="Century Gothic" pitchFamily="34" charset="0"/>
            </a:endParaRPr>
          </a:p>
          <a:p>
            <a:endParaRPr lang="ru-RU" sz="1600" dirty="0" smtClean="0">
              <a:latin typeface="Century Gothic" pitchFamily="34" charset="0"/>
            </a:endParaRPr>
          </a:p>
          <a:p>
            <a:pPr marL="342900" indent="-342900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705600" y="660400"/>
            <a:ext cx="38100" cy="55245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93406" y="5295016"/>
            <a:ext cx="6401391" cy="41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00531" y="2838893"/>
            <a:ext cx="4869712" cy="794655"/>
          </a:xfrm>
          <a:prstGeom prst="rect">
            <a:avLst/>
          </a:prstGeom>
          <a:noFill/>
        </p:spPr>
        <p:txBody>
          <a:bodyPr wrap="square" lIns="55449" tIns="27725" rIns="55449" bIns="27725" rtlCol="0">
            <a:spAutoFit/>
          </a:bodyPr>
          <a:lstStyle/>
          <a:p>
            <a:pPr algn="ctr"/>
            <a:r>
              <a:rPr lang="ru-RU" sz="1600" b="1" dirty="0" smtClean="0">
                <a:latin typeface="Century Gothic" pitchFamily="34" charset="0"/>
              </a:rPr>
              <a:t>Время </a:t>
            </a:r>
            <a:r>
              <a:rPr lang="ru-RU" sz="1600" b="1" dirty="0" smtClean="0">
                <a:latin typeface="Century Gothic" pitchFamily="34" charset="0"/>
              </a:rPr>
              <a:t>выполнения </a:t>
            </a:r>
            <a:r>
              <a:rPr lang="ru-RU" sz="1600" b="1" dirty="0" smtClean="0">
                <a:latin typeface="Century Gothic" pitchFamily="34" charset="0"/>
              </a:rPr>
              <a:t>диагностической работы: 120 мин</a:t>
            </a:r>
          </a:p>
          <a:p>
            <a:pPr algn="ctr"/>
            <a:r>
              <a:rPr lang="ru-RU" sz="1600" b="1" dirty="0" smtClean="0">
                <a:latin typeface="Century Gothic" pitchFamily="34" charset="0"/>
              </a:rPr>
              <a:t>64 вопроса</a:t>
            </a:r>
            <a:r>
              <a:rPr lang="ru-RU" sz="1500" b="1" dirty="0" smtClean="0">
                <a:latin typeface="Century Gothic" pitchFamily="34" charset="0"/>
              </a:rPr>
              <a:t> </a:t>
            </a:r>
            <a:endParaRPr lang="en-US" sz="15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:\Users\User\Desktop\Инициатива\Инициатива_2021\Инициатива\2023\УЧИТЕЛЯ_ВОСПИТАНИЕ\1.2_Инструментарий\ОЛД\ilovepdf_pages-to-jpg (1)\Профиль личностных результатов_стр 3 и 4 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2787" y="2477387"/>
            <a:ext cx="6873780" cy="4181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dirty="0" smtClean="0"/>
              <a:t>Прохождение психологического тестирования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23100" y="901700"/>
            <a:ext cx="4165600" cy="86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Century Gothic" pitchFamily="34" charset="0"/>
            </a:endParaRPr>
          </a:p>
          <a:p>
            <a:endParaRPr lang="ru-RU" sz="1600" dirty="0" smtClean="0">
              <a:latin typeface="Century Gothic" pitchFamily="34" charset="0"/>
            </a:endParaRPr>
          </a:p>
          <a:p>
            <a:pPr marL="342900" indent="-342900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53116" y="745535"/>
            <a:ext cx="92857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Century Gothic" pitchFamily="34" charset="0"/>
              </a:rPr>
              <a:t>Результаты </a:t>
            </a:r>
            <a:r>
              <a:rPr lang="ru-RU" sz="1500" b="1" dirty="0" smtClean="0">
                <a:latin typeface="Century Gothic" pitchFamily="34" charset="0"/>
              </a:rPr>
              <a:t>диагностики в виде файла «Профиль личностных результатов воспитания»</a:t>
            </a:r>
            <a:endParaRPr lang="ru-RU" sz="1500" b="1" dirty="0">
              <a:latin typeface="Century Gothic" pitchFamily="34" charset="0"/>
            </a:endParaRPr>
          </a:p>
        </p:txBody>
      </p:sp>
      <p:pic>
        <p:nvPicPr>
          <p:cNvPr id="13" name="Рисунок 12" descr="C:\Users\User\Desktop\Инициатива\Инициатива_2021\Инициатива\2023\УЧИТЕЛЯ_ВОСПИТАНИЕ\1.2_Инструментарий\ОЛД\ilovepdf_pages-to-jpg (1)\Профиль личностных результатов_стр 1 и 2 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8467" y="1169508"/>
            <a:ext cx="6677246" cy="4401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План-график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3793080"/>
              </p:ext>
            </p:extLst>
          </p:nvPr>
        </p:nvGraphicFramePr>
        <p:xfrm>
          <a:off x="330201" y="1321990"/>
          <a:ext cx="11290300" cy="5324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5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72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580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00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entury Gothic" panose="020B0502020202020204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entury Gothic" panose="020B0502020202020204" pitchFamily="34" charset="0"/>
                        </a:rPr>
                        <a:t>Действие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entury Gothic" panose="020B0502020202020204" pitchFamily="34" charset="0"/>
                        </a:rPr>
                        <a:t>Дата начала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entury Gothic" panose="020B0502020202020204" pitchFamily="34" charset="0"/>
                        </a:rPr>
                        <a:t>Дата завершения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Century Gothic" panose="020B0502020202020204" pitchFamily="34" charset="0"/>
                        </a:rPr>
                        <a:t>Ответственный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11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Техническая подготовка</a:t>
                      </a:r>
                      <a:r>
                        <a:rPr lang="ru-RU" sz="150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ППО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 23.04.2023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Технический специалист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ППО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11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Предоставление доступа в ЛК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Региональному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координатору</a:t>
                      </a:r>
                      <a:endParaRPr lang="ru-RU" sz="15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21.04.2023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5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21.04.2023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Century Gothic" panose="020B0502020202020204" pitchFamily="34" charset="0"/>
                        </a:rPr>
                        <a:t>Федеральный 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084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287" rtl="0" eaLnBrk="1" latinLnBrk="0" hangingPunct="1"/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Предоставление доступа в ЛК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организаторам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руководителям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ППО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(для ознакомления с ЛК) </a:t>
                      </a:r>
                    </a:p>
                    <a:p>
                      <a:pPr marL="0" algn="l" defTabSz="914287" rtl="0" eaLnBrk="1" latinLnBrk="0" hangingPunct="1"/>
                      <a:r>
                        <a:rPr lang="ru-RU" sz="1500" i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любым удобным способом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21.04.2023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287" rtl="0" eaLnBrk="1" latinLnBrk="0" hangingPunct="1"/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Региональный координатор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01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Внесение сведений о режиме работы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ППО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21.04.2023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23.04.2023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Руководитель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ППО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555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8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Предоставление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участникам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оценки компетенций данных (логина и пароля) для входа в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ЛК </a:t>
                      </a:r>
                      <a:r>
                        <a:rPr lang="ru-RU" sz="1500" i="1" u="sng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любым удобным способом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21.04.2023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23.04.2023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Руководитель ППО</a:t>
                      </a:r>
                    </a:p>
                    <a:p>
                      <a:pPr marL="0" algn="ctr" defTabSz="914287" rtl="0" eaLnBrk="1" latinLnBrk="0" hangingPunct="1"/>
                      <a:endParaRPr lang="ru-RU" sz="15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6699">
                <a:tc>
                  <a:txBody>
                    <a:bodyPr/>
                    <a:lstStyle/>
                    <a:p>
                      <a:r>
                        <a:rPr lang="ru-RU" sz="150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ru-RU" sz="15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90575" algn="l"/>
                        </a:tabLst>
                      </a:pPr>
                      <a:r>
                        <a:rPr lang="ru-RU" sz="1500" kern="120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Прохождение диагностических</a:t>
                      </a:r>
                      <a:r>
                        <a:rPr lang="ru-RU" sz="1500" kern="1200" baseline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процедур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24.04.2023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29.04.2023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Участники тестирования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6699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Ознакомление с результатами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диагностических процедур</a:t>
                      </a:r>
                    </a:p>
                    <a:p>
                      <a:pPr marL="0" marR="0" indent="0" algn="l" defTabSz="91428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1" u="sng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При условии прохождения</a:t>
                      </a:r>
                      <a:r>
                        <a:rPr lang="ru-RU" sz="1500" i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всех тестирований</a:t>
                      </a:r>
                      <a:endParaRPr lang="ru-RU" sz="1500" b="0" i="1" u="sng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kern="1200" dirty="0" smtClean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rgbClr val="FFFF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FF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уточнить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28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ИС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9900" y="469900"/>
            <a:ext cx="10823923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28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82" noProof="0" dirty="0">
                <a:latin typeface="Century Gothic" panose="020B0502020202020204" pitchFamily="34" charset="0"/>
                <a:ea typeface="+mj-ea"/>
                <a:cs typeface="+mj-cs"/>
              </a:rPr>
              <a:t>Даты проведения оценки компетенций </a:t>
            </a:r>
            <a:r>
              <a:rPr lang="ru-RU" sz="2182" noProof="0" dirty="0" smtClean="0">
                <a:latin typeface="Century Gothic" panose="020B0502020202020204" pitchFamily="34" charset="0"/>
                <a:ea typeface="+mj-ea"/>
                <a:cs typeface="+mj-cs"/>
              </a:rPr>
              <a:t>(6 дней): </a:t>
            </a:r>
            <a:r>
              <a:rPr lang="ru-RU" sz="2182" b="1" noProof="0" dirty="0" smtClean="0">
                <a:latin typeface="Century Gothic" panose="020B0502020202020204" pitchFamily="34" charset="0"/>
                <a:ea typeface="+mj-ea"/>
                <a:cs typeface="+mj-cs"/>
              </a:rPr>
              <a:t>24.04 – 29.04.2023 </a:t>
            </a:r>
            <a:endParaRPr lang="ru-RU" sz="2182" b="1" noProof="0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16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роли </a:t>
            </a:r>
            <a:r>
              <a:rPr lang="ru-RU" dirty="0"/>
              <a:t>участников в ИС</a:t>
            </a:r>
          </a:p>
        </p:txBody>
      </p:sp>
      <p:pic>
        <p:nvPicPr>
          <p:cNvPr id="9" name="Picture 5" descr="C:\Users\IChernovskii\Downloads\banner_olymp18-1024x7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08" y="1454326"/>
            <a:ext cx="5806432" cy="411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642904" y="647700"/>
            <a:ext cx="2702246" cy="1594311"/>
          </a:xfrm>
          <a:prstGeom prst="roundRect">
            <a:avLst>
              <a:gd name="adj" fmla="val 6369"/>
            </a:avLst>
          </a:prstGeom>
          <a:solidFill>
            <a:srgbClr val="35629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РЕГИОНАЛЬНЫЙ КООРДИНАТОР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77465" y="2445262"/>
            <a:ext cx="2905018" cy="1793250"/>
          </a:xfrm>
          <a:prstGeom prst="roundRect">
            <a:avLst>
              <a:gd name="adj" fmla="val 6369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2000" b="1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ТЕХНИЧЕСКИЙ СПЕЦИАЛИСТ</a:t>
            </a:r>
          </a:p>
          <a:p>
            <a:pPr algn="ctr"/>
            <a:endParaRPr lang="ru-RU" sz="2000" b="1" dirty="0" smtClean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!!! Технический специалист не имеет личного кабинета</a:t>
            </a:r>
          </a:p>
          <a:p>
            <a:pPr algn="ctr"/>
            <a:endParaRPr lang="ru-RU" sz="2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2330" y="2379238"/>
            <a:ext cx="3020275" cy="1740511"/>
          </a:xfrm>
          <a:prstGeom prst="roundRect">
            <a:avLst>
              <a:gd name="adj" fmla="val 6369"/>
            </a:avLst>
          </a:prstGeom>
          <a:solidFill>
            <a:schemeClr val="accent3">
              <a:lumMod val="40000"/>
              <a:lumOff val="60000"/>
            </a:schemeClr>
          </a:solidFill>
          <a:ln w="762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(РУКОВОДИТЕЛЬ)       В </a:t>
            </a: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ППО</a:t>
            </a: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661" y="4213634"/>
            <a:ext cx="4510193" cy="2255451"/>
          </a:xfrm>
          <a:prstGeom prst="roundRect">
            <a:avLst>
              <a:gd name="adj" fmla="val 6369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УЧАСТНИКИ </a:t>
            </a:r>
            <a:r>
              <a:rPr lang="ru-RU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Оценки </a:t>
            </a:r>
            <a:r>
              <a:rPr lang="ru-RU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компетенций: </a:t>
            </a:r>
            <a:endParaRPr lang="ru-RU" sz="3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педагогические работники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Учащиеся 8-11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кл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6211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595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51A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 algn="ctr"/>
            <a:r>
              <a:rPr lang="ru-RU" sz="2000" dirty="0">
                <a:solidFill>
                  <a:schemeClr val="bg1"/>
                </a:solidFill>
              </a:rPr>
              <a:t>Требования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496600" y="99636"/>
            <a:ext cx="479376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A25F455-9A46-4040-9752-65DD879C82CE}" type="slidenum">
              <a:rPr lang="ru-RU" sz="1400" smtClean="0">
                <a:solidFill>
                  <a:schemeClr val="tx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857" y="621684"/>
            <a:ext cx="11295743" cy="571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87">
              <a:lnSpc>
                <a:spcPct val="90000"/>
              </a:lnSpc>
              <a:spcBef>
                <a:spcPts val="1000"/>
              </a:spcBef>
            </a:pPr>
            <a:r>
              <a:rPr lang="ru-RU" sz="2200" b="1" u="sng" dirty="0">
                <a:latin typeface="Century Gothic" panose="020B0502020202020204" pitchFamily="34" charset="0"/>
              </a:rPr>
              <a:t>АРМ</a:t>
            </a:r>
            <a:endParaRPr lang="ru-RU" sz="2200" b="1" dirty="0">
              <a:latin typeface="Century Gothic" panose="020B0502020202020204" pitchFamily="34" charset="0"/>
            </a:endParaRP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latin typeface="Century Gothic" panose="020B0502020202020204" pitchFamily="34" charset="0"/>
              </a:rPr>
              <a:t>Количество АРМ для проведения диагностической работы должно быть равно </a:t>
            </a:r>
            <a:br>
              <a:rPr lang="ru-RU" sz="1800" b="1" dirty="0">
                <a:latin typeface="Century Gothic" panose="020B0502020202020204" pitchFamily="34" charset="0"/>
              </a:rPr>
            </a:b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количеству </a:t>
            </a:r>
            <a:r>
              <a:rPr lang="ru-RU" sz="1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запланированных участников</a:t>
            </a: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latin typeface="Century Gothic" panose="020B0502020202020204" pitchFamily="34" charset="0"/>
              </a:rPr>
              <a:t>Необходим </a:t>
            </a:r>
            <a:r>
              <a:rPr lang="ru-RU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1 АРМ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для руководителя </a:t>
            </a:r>
            <a:r>
              <a:rPr lang="ru-RU" sz="1800" b="1" dirty="0">
                <a:latin typeface="Century Gothic" panose="020B0502020202020204" pitchFamily="34" charset="0"/>
              </a:rPr>
              <a:t>(организатора) в </a:t>
            </a:r>
            <a:r>
              <a:rPr lang="ru-RU" sz="1800" b="1" dirty="0" smtClean="0">
                <a:latin typeface="Century Gothic" panose="020B0502020202020204" pitchFamily="34" charset="0"/>
              </a:rPr>
              <a:t>ППО</a:t>
            </a:r>
            <a:endParaRPr lang="ru-RU" sz="1800" b="1" dirty="0">
              <a:latin typeface="Century Gothic" panose="020B0502020202020204" pitchFamily="34" charset="0"/>
            </a:endParaRP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Century Gothic" panose="020B0502020202020204" pitchFamily="34" charset="0"/>
              </a:rPr>
              <a:t>Рекомендуемое </a:t>
            </a:r>
            <a:r>
              <a:rPr lang="ru-RU" sz="1800" b="1" dirty="0">
                <a:latin typeface="Century Gothic" panose="020B0502020202020204" pitchFamily="34" charset="0"/>
              </a:rPr>
              <a:t>количество </a:t>
            </a: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резервных АРМ – </a:t>
            </a:r>
            <a:r>
              <a:rPr lang="ru-RU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10%</a:t>
            </a:r>
            <a:r>
              <a:rPr lang="ru-RU" sz="1800" b="1" dirty="0">
                <a:latin typeface="Century Gothic" panose="020B0502020202020204" pitchFamily="34" charset="0"/>
              </a:rPr>
              <a:t> от общего количества АРМ в </a:t>
            </a:r>
            <a:r>
              <a:rPr lang="ru-RU" sz="1800" b="1" dirty="0" smtClean="0">
                <a:latin typeface="Century Gothic" panose="020B0502020202020204" pitchFamily="34" charset="0"/>
              </a:rPr>
              <a:t>ППО</a:t>
            </a:r>
            <a:endParaRPr lang="ru-RU" sz="1800" b="1" dirty="0">
              <a:latin typeface="Century Gothic" panose="020B0502020202020204" pitchFamily="34" charset="0"/>
            </a:endParaRP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latin typeface="Century Gothic" panose="020B0502020202020204" pitchFamily="34" charset="0"/>
              </a:rPr>
              <a:t>АРМ должны быть с выходом в сеть Интернет, рекомендуемая скорость соединения – </a:t>
            </a:r>
            <a:br>
              <a:rPr lang="ru-RU" sz="1800" b="1" dirty="0">
                <a:latin typeface="Century Gothic" panose="020B0502020202020204" pitchFamily="34" charset="0"/>
              </a:rPr>
            </a:b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не менее </a:t>
            </a:r>
            <a:r>
              <a:rPr lang="ru-RU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30</a:t>
            </a: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Мбит в сек</a:t>
            </a:r>
            <a:endParaRPr lang="ru-RU" sz="1800" b="1" dirty="0">
              <a:latin typeface="Century Gothic" panose="020B0502020202020204" pitchFamily="34" charset="0"/>
            </a:endParaRP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latin typeface="Century Gothic" panose="020B0502020202020204" pitchFamily="34" charset="0"/>
              </a:rPr>
              <a:t>Разрешение экрана - не менее 1024х768.</a:t>
            </a: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ru-RU" sz="1800" b="1" dirty="0">
              <a:latin typeface="Century Gothic" panose="020B0502020202020204" pitchFamily="34" charset="0"/>
            </a:endParaRPr>
          </a:p>
          <a:p>
            <a:pPr defTabSz="914287">
              <a:lnSpc>
                <a:spcPct val="90000"/>
              </a:lnSpc>
              <a:spcBef>
                <a:spcPts val="1000"/>
              </a:spcBef>
            </a:pPr>
            <a:r>
              <a:rPr lang="ru-RU" sz="2200" b="1" u="sng" dirty="0">
                <a:latin typeface="Century Gothic" panose="020B0502020202020204" pitchFamily="34" charset="0"/>
              </a:rPr>
              <a:t>Техническая подготовка</a:t>
            </a:r>
            <a:endParaRPr lang="en-US" sz="2200" b="1" u="sng" dirty="0">
              <a:latin typeface="Century Gothic" panose="020B0502020202020204" pitchFamily="34" charset="0"/>
            </a:endParaRP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800" b="1" dirty="0">
                <a:latin typeface="Century Gothic" panose="020B0502020202020204" pitchFamily="34" charset="0"/>
              </a:rPr>
              <a:t>Как минимум за </a:t>
            </a:r>
            <a:r>
              <a:rPr lang="ru-RU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день </a:t>
            </a:r>
            <a:r>
              <a:rPr lang="ru-RU" sz="1800" b="1" dirty="0">
                <a:latin typeface="Century Gothic" panose="020B0502020202020204" pitchFamily="34" charset="0"/>
              </a:rPr>
              <a:t>до начала мероприятия техническому специалисту необходимо проверить доступность сайта</a:t>
            </a:r>
            <a:r>
              <a:rPr lang="en-US" sz="1800" b="1" dirty="0">
                <a:solidFill>
                  <a:srgbClr val="0F558F"/>
                </a:solidFill>
                <a:latin typeface="Century Gothic" panose="020B0502020202020204" pitchFamily="34" charset="0"/>
              </a:rPr>
              <a:t> </a:t>
            </a:r>
            <a:r>
              <a:rPr lang="en-US" sz="1800" b="1" dirty="0">
                <a:solidFill>
                  <a:srgbClr val="0F558F"/>
                </a:solidFill>
                <a:latin typeface="Century Gothic" panose="020B0502020202020204" pitchFamily="34" charset="0"/>
                <a:hlinkClick r:id="rId3"/>
              </a:rPr>
              <a:t>http://diagnostic.rustest.ru/</a:t>
            </a:r>
            <a:endParaRPr lang="ru-RU" sz="1800" b="1" dirty="0">
              <a:solidFill>
                <a:srgbClr val="0F558F"/>
              </a:solidFill>
              <a:latin typeface="Century Gothic" panose="020B0502020202020204" pitchFamily="34" charset="0"/>
            </a:endParaRP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800" b="1" dirty="0">
                <a:latin typeface="Century Gothic" panose="020B0502020202020204" pitchFamily="34" charset="0"/>
              </a:rPr>
              <a:t>Рекомендуемые браузеры – </a:t>
            </a:r>
            <a:r>
              <a:rPr lang="en-US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Google Chrome, Mozilla Firefox, </a:t>
            </a:r>
            <a:r>
              <a:rPr lang="ru-RU" sz="1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Яндекс.Браузер</a:t>
            </a:r>
            <a:endParaRPr lang="ru-RU" sz="1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800" b="1" dirty="0">
                <a:latin typeface="Century Gothic" panose="020B0502020202020204" pitchFamily="34" charset="0"/>
              </a:rPr>
              <a:t>Наличие </a:t>
            </a: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бумаги</a:t>
            </a:r>
            <a:r>
              <a:rPr lang="ru-RU" sz="1800" b="1" dirty="0">
                <a:latin typeface="Century Gothic" panose="020B0502020202020204" pitchFamily="34" charset="0"/>
              </a:rPr>
              <a:t> для черновиков, как минимум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 лист на 1 участника</a:t>
            </a:r>
          </a:p>
          <a:p>
            <a:pPr marL="514350" indent="-514350" defTabSz="914287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800" b="1" dirty="0">
                <a:latin typeface="Century Gothic" panose="020B0502020202020204" pitchFamily="34" charset="0"/>
              </a:rPr>
              <a:t>Желательно наличие редактора электронных таблиц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grpSp>
        <p:nvGrpSpPr>
          <p:cNvPr id="13" name="Google Shape;877;p48"/>
          <p:cNvGrpSpPr/>
          <p:nvPr/>
        </p:nvGrpSpPr>
        <p:grpSpPr>
          <a:xfrm>
            <a:off x="1305073" y="632863"/>
            <a:ext cx="386943" cy="372647"/>
            <a:chOff x="2583325" y="2972875"/>
            <a:chExt cx="462850" cy="445750"/>
          </a:xfrm>
          <a:solidFill>
            <a:srgbClr val="7030A0"/>
          </a:solidFill>
        </p:grpSpPr>
        <p:sp>
          <p:nvSpPr>
            <p:cNvPr id="14" name="Google Shape;878;p4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9;p4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884;p48"/>
          <p:cNvGrpSpPr/>
          <p:nvPr/>
        </p:nvGrpSpPr>
        <p:grpSpPr>
          <a:xfrm>
            <a:off x="4392395" y="4511095"/>
            <a:ext cx="682025" cy="443091"/>
            <a:chOff x="5255200" y="3006475"/>
            <a:chExt cx="511700" cy="378575"/>
          </a:xfrm>
          <a:solidFill>
            <a:srgbClr val="7030A0"/>
          </a:solidFill>
        </p:grpSpPr>
        <p:sp>
          <p:nvSpPr>
            <p:cNvPr id="17" name="Google Shape;885;p4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6;p4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98174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AC195-5CE3-524B-9C28-D5577A56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Обратите внимание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2187312"/>
              </p:ext>
            </p:extLst>
          </p:nvPr>
        </p:nvGraphicFramePr>
        <p:xfrm>
          <a:off x="383037" y="604520"/>
          <a:ext cx="11293788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3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16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entury Gothic" panose="020B0502020202020204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entury Gothic" panose="020B0502020202020204" pitchFamily="34" charset="0"/>
                        </a:rPr>
                        <a:t>Ситуация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entury Gothic" panose="020B0502020202020204" pitchFamily="34" charset="0"/>
                        </a:rPr>
                        <a:t>Решение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Во время прохождения диагностической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работы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выключили электричество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После включения электричества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необходимо зайти под своим логином и паролем и продолжить работу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Во время прохождения диагностической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работы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случайно закрыли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браузер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Необходимо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заново открыть браузер и зайти под своим логином и паролем. Работа будет продолжена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ru-RU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Не подходит логин и пароль для входа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 систему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just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Необходимо обратиться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к региональному координатору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entury Gothic" panose="020B0502020202020204" pitchFamily="34" charset="0"/>
                        </a:rPr>
                        <a:t>4</a:t>
                      </a:r>
                      <a:endParaRPr lang="ru-RU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Вопросы отображения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заданий, информации в профиле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latin typeface="Century Gothic" panose="020B0502020202020204" pitchFamily="34" charset="0"/>
                        </a:rPr>
                        <a:t>Не предоставлен логин и пароль для входа</a:t>
                      </a:r>
                      <a:r>
                        <a:rPr lang="ru-RU" sz="1600" b="1" baseline="0" dirty="0" smtClean="0">
                          <a:latin typeface="Century Gothic" panose="020B0502020202020204" pitchFamily="34" charset="0"/>
                        </a:rPr>
                        <a:t> в систему на момент наступления даты 22.04.202</a:t>
                      </a:r>
                      <a:endParaRPr lang="ru-RU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latin typeface="Century Gothic" panose="020B0502020202020204" pitchFamily="34" charset="0"/>
                        </a:rPr>
                        <a:t>Вопросы по работе с системой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Необходимо написать вопрос на почту </a:t>
                      </a:r>
                      <a:r>
                        <a:rPr lang="en-US" sz="2400" b="1" u="sng" kern="12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hlinkClick r:id="rId3"/>
                        </a:rPr>
                        <a:t>diagnostic@rustest.ru</a:t>
                      </a:r>
                      <a:endParaRPr lang="ru-RU" sz="2400" b="1" u="sng" kern="120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Телефоны:</a:t>
                      </a:r>
                    </a:p>
                    <a:p>
                      <a:pPr marL="0" marR="0" indent="0" algn="just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kern="12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+7(800)555-19-81</a:t>
                      </a:r>
                    </a:p>
                    <a:p>
                      <a:pPr marL="0" marR="0" indent="0" algn="just" defTabSz="914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kern="120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+7(499)110-62-80</a:t>
                      </a:r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8655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3882" y="2852448"/>
            <a:ext cx="108414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latin typeface="Century Gothic" panose="020B0502020202020204" pitchFamily="34" charset="0"/>
              </a:rPr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27520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7616" y="1117575"/>
            <a:ext cx="5206959" cy="4981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 «Оценка </a:t>
            </a:r>
            <a:r>
              <a:rPr lang="ru-RU" dirty="0" err="1"/>
              <a:t>онлайн</a:t>
            </a:r>
            <a:r>
              <a:rPr lang="ru-RU" dirty="0"/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03304" y="679330"/>
            <a:ext cx="2769760" cy="394546"/>
          </a:xfrm>
          <a:prstGeom prst="rect">
            <a:avLst/>
          </a:prstGeom>
          <a:noFill/>
        </p:spPr>
        <p:txBody>
          <a:bodyPr wrap="none" lIns="55449" tIns="27725" rIns="55449" bIns="27725">
            <a:spAutoFit/>
          </a:bodyPr>
          <a:lstStyle/>
          <a:p>
            <a:pPr algn="ctr"/>
            <a:r>
              <a:rPr lang="ru-RU" sz="2200" b="1" dirty="0">
                <a:solidFill>
                  <a:srgbClr val="0F558F"/>
                </a:solidFill>
                <a:latin typeface="Century Gothic" panose="020B0502020202020204" pitchFamily="34" charset="0"/>
              </a:rPr>
              <a:t>Личные кабинеты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F558F"/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108" y="1095563"/>
            <a:ext cx="4351909" cy="2410482"/>
          </a:xfrm>
          <a:prstGeom prst="rect">
            <a:avLst/>
          </a:prstGeom>
          <a:noFill/>
        </p:spPr>
        <p:txBody>
          <a:bodyPr wrap="square" lIns="55449" tIns="27725" rIns="55449" bIns="27725" rtlCol="0">
            <a:spAutoFit/>
          </a:bodyPr>
          <a:lstStyle/>
          <a:p>
            <a:pPr marL="277246" indent="-277246"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F558F"/>
                </a:solidFill>
                <a:latin typeface="Century Gothic" panose="020B0502020202020204" pitchFamily="34" charset="0"/>
              </a:rPr>
              <a:t>Федеральный </a:t>
            </a:r>
            <a:r>
              <a:rPr lang="ru-RU" sz="1700" dirty="0" smtClean="0">
                <a:solidFill>
                  <a:srgbClr val="0F558F"/>
                </a:solidFill>
                <a:latin typeface="Century Gothic" panose="020B0502020202020204" pitchFamily="34" charset="0"/>
              </a:rPr>
              <a:t>координатор</a:t>
            </a:r>
          </a:p>
          <a:p>
            <a:pPr marL="277246" indent="-277246"/>
            <a:endParaRPr lang="ru-RU" sz="1700" dirty="0">
              <a:solidFill>
                <a:srgbClr val="0F558F"/>
              </a:solidFill>
              <a:latin typeface="Century Gothic" panose="020B0502020202020204" pitchFamily="34" charset="0"/>
            </a:endParaRPr>
          </a:p>
          <a:p>
            <a:pPr marL="277246" indent="-277246"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F558F"/>
                </a:solidFill>
                <a:latin typeface="Century Gothic" panose="020B0502020202020204" pitchFamily="34" charset="0"/>
              </a:rPr>
              <a:t>Региональный координатор</a:t>
            </a:r>
          </a:p>
          <a:p>
            <a:pPr marL="277246" indent="-277246"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rgbClr val="0F558F"/>
                </a:solidFill>
                <a:latin typeface="Century Gothic" panose="020B0502020202020204" pitchFamily="34" charset="0"/>
              </a:rPr>
              <a:t>Организатор (руководитель) в ППО</a:t>
            </a:r>
          </a:p>
          <a:p>
            <a:pPr marL="277246" indent="-277246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rgbClr val="0F558F"/>
                </a:solidFill>
                <a:latin typeface="Century Gothic" panose="020B0502020202020204" pitchFamily="34" charset="0"/>
              </a:rPr>
              <a:t>Участники</a:t>
            </a:r>
            <a:endParaRPr lang="ru-RU" sz="1700" dirty="0">
              <a:solidFill>
                <a:srgbClr val="0F558F"/>
              </a:solidFill>
              <a:latin typeface="Century Gothic" panose="020B0502020202020204" pitchFamily="34" charset="0"/>
            </a:endParaRPr>
          </a:p>
          <a:p>
            <a:pPr marL="277246" indent="-277246">
              <a:buFont typeface="Wingdings" panose="05000000000000000000" pitchFamily="2" charset="2"/>
              <a:buChar char="§"/>
            </a:pPr>
            <a:endParaRPr lang="ru-RU" sz="1700" dirty="0">
              <a:solidFill>
                <a:srgbClr val="0F558F"/>
              </a:solidFill>
              <a:latin typeface="Century Gothic" panose="020B0502020202020204" pitchFamily="34" charset="0"/>
            </a:endParaRPr>
          </a:p>
          <a:p>
            <a:r>
              <a:rPr lang="ru-RU" sz="17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!!! Технический специалист не имеет личного кабинета</a:t>
            </a:r>
          </a:p>
          <a:p>
            <a:pPr marL="277246" indent="-277246">
              <a:buFont typeface="Wingdings" panose="05000000000000000000" pitchFamily="2" charset="2"/>
              <a:buChar char="§"/>
            </a:pPr>
            <a:endParaRPr lang="ru-RU" sz="1700" dirty="0">
              <a:solidFill>
                <a:srgbClr val="0F558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2446" y="3817422"/>
            <a:ext cx="5951976" cy="394546"/>
          </a:xfrm>
          <a:prstGeom prst="rect">
            <a:avLst/>
          </a:prstGeom>
          <a:noFill/>
        </p:spPr>
        <p:txBody>
          <a:bodyPr wrap="square" lIns="55449" tIns="27725" rIns="55449" bIns="27725">
            <a:spAutoFit/>
          </a:bodyPr>
          <a:lstStyle/>
          <a:p>
            <a:pPr algn="ctr"/>
            <a:r>
              <a:rPr lang="ru-RU" sz="2200" b="1" dirty="0">
                <a:solidFill>
                  <a:srgbClr val="0F558F"/>
                </a:solidFill>
                <a:latin typeface="Century Gothic" panose="020B0502020202020204" pitchFamily="34" charset="0"/>
              </a:rPr>
              <a:t>Требования к компьютерной технике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F558F"/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730" y="4401878"/>
            <a:ext cx="6243863" cy="1364042"/>
          </a:xfrm>
          <a:prstGeom prst="rect">
            <a:avLst/>
          </a:prstGeom>
          <a:noFill/>
        </p:spPr>
        <p:txBody>
          <a:bodyPr wrap="square" lIns="55449" tIns="27725" rIns="55449" bIns="27725" rtlCol="0">
            <a:spAutoFit/>
          </a:bodyPr>
          <a:lstStyle/>
          <a:p>
            <a:pPr marL="173279" indent="-173279">
              <a:buFont typeface="Wingdings" pitchFamily="2" charset="2"/>
              <a:buChar char="§"/>
            </a:pPr>
            <a:r>
              <a:rPr lang="ru-RU" sz="1700" dirty="0">
                <a:solidFill>
                  <a:srgbClr val="0F558F"/>
                </a:solidFill>
                <a:latin typeface="Century Gothic" panose="020B0502020202020204" pitchFamily="34" charset="0"/>
              </a:rPr>
              <a:t>операционная система – не ниже Windows 7</a:t>
            </a:r>
          </a:p>
          <a:p>
            <a:pPr marL="173279" indent="-173279">
              <a:buFont typeface="Wingdings" pitchFamily="2" charset="2"/>
              <a:buChar char="§"/>
            </a:pPr>
            <a:r>
              <a:rPr lang="ru-RU" sz="1700" dirty="0">
                <a:solidFill>
                  <a:srgbClr val="0F558F"/>
                </a:solidFill>
                <a:latin typeface="Century Gothic" panose="020B0502020202020204" pitchFamily="34" charset="0"/>
              </a:rPr>
              <a:t>оперативная память – не менее 1 Гб</a:t>
            </a:r>
          </a:p>
          <a:p>
            <a:pPr marL="173279" indent="-173279">
              <a:buFont typeface="Wingdings" pitchFamily="2" charset="2"/>
              <a:buChar char="§"/>
            </a:pPr>
            <a:r>
              <a:rPr lang="ru-RU" sz="1700" dirty="0">
                <a:solidFill>
                  <a:srgbClr val="0F558F"/>
                </a:solidFill>
                <a:latin typeface="Century Gothic" panose="020B0502020202020204" pitchFamily="34" charset="0"/>
              </a:rPr>
              <a:t>процессор – класса </a:t>
            </a:r>
            <a:r>
              <a:rPr lang="ru-RU" sz="1700" dirty="0" err="1">
                <a:solidFill>
                  <a:srgbClr val="0F558F"/>
                </a:solidFill>
                <a:latin typeface="Century Gothic" panose="020B0502020202020204" pitchFamily="34" charset="0"/>
              </a:rPr>
              <a:t>Intel</a:t>
            </a:r>
            <a:r>
              <a:rPr lang="ru-RU" sz="1700" dirty="0">
                <a:solidFill>
                  <a:srgbClr val="0F558F"/>
                </a:solidFill>
                <a:latin typeface="Century Gothic" panose="020B0502020202020204" pitchFamily="34" charset="0"/>
              </a:rPr>
              <a:t> </a:t>
            </a:r>
            <a:r>
              <a:rPr lang="ru-RU" sz="1700" dirty="0" err="1">
                <a:solidFill>
                  <a:srgbClr val="0F558F"/>
                </a:solidFill>
                <a:latin typeface="Century Gothic" panose="020B0502020202020204" pitchFamily="34" charset="0"/>
              </a:rPr>
              <a:t>Pentium</a:t>
            </a:r>
            <a:r>
              <a:rPr lang="ru-RU" sz="1700" dirty="0">
                <a:solidFill>
                  <a:srgbClr val="0F558F"/>
                </a:solidFill>
                <a:latin typeface="Century Gothic" panose="020B0502020202020204" pitchFamily="34" charset="0"/>
              </a:rPr>
              <a:t> IV 2,4 ГГц </a:t>
            </a:r>
            <a:br>
              <a:rPr lang="ru-RU" sz="1700" dirty="0">
                <a:solidFill>
                  <a:srgbClr val="0F558F"/>
                </a:solidFill>
                <a:latin typeface="Century Gothic" panose="020B0502020202020204" pitchFamily="34" charset="0"/>
              </a:rPr>
            </a:br>
            <a:r>
              <a:rPr lang="ru-RU" sz="1700" dirty="0">
                <a:solidFill>
                  <a:srgbClr val="0F558F"/>
                </a:solidFill>
                <a:latin typeface="Century Gothic" panose="020B0502020202020204" pitchFamily="34" charset="0"/>
              </a:rPr>
              <a:t>или выше</a:t>
            </a:r>
          </a:p>
          <a:p>
            <a:pPr marL="173279" indent="-173279">
              <a:buFont typeface="Wingdings" pitchFamily="2" charset="2"/>
              <a:buChar char="§"/>
            </a:pPr>
            <a:r>
              <a:rPr lang="ru-RU" sz="1700" dirty="0">
                <a:solidFill>
                  <a:srgbClr val="0F558F"/>
                </a:solidFill>
                <a:latin typeface="Century Gothic" panose="020B0502020202020204" pitchFamily="34" charset="0"/>
              </a:rPr>
              <a:t>доступ в Интернет – не менее 30 Мбит/с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09968" y="564402"/>
            <a:ext cx="3902254" cy="354608"/>
          </a:xfrm>
          <a:prstGeom prst="rect">
            <a:avLst/>
          </a:prstGeom>
        </p:spPr>
        <p:txBody>
          <a:bodyPr wrap="square" lIns="55449" tIns="27725" rIns="55449" bIns="27725">
            <a:spAutoFit/>
          </a:bodyPr>
          <a:lstStyle/>
          <a:p>
            <a:pPr marL="173279" indent="-173279" algn="ctr"/>
            <a:r>
              <a:rPr lang="en-US" sz="1900" b="1" kern="0" dirty="0">
                <a:solidFill>
                  <a:srgbClr val="C00000"/>
                </a:solidFill>
                <a:latin typeface="Century Gothic" panose="020B0502020202020204" pitchFamily="34" charset="0"/>
                <a:sym typeface="Helvetica Light"/>
              </a:rPr>
              <a:t>https://diagnostic.rustest.ru/</a:t>
            </a:r>
            <a:endParaRPr lang="ru-RU" sz="1900" b="1" kern="0" dirty="0">
              <a:solidFill>
                <a:srgbClr val="C00000"/>
              </a:solidFill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28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595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51A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 algn="ctr"/>
            <a:r>
              <a:rPr lang="ru-RU" sz="2000" dirty="0">
                <a:solidFill>
                  <a:schemeClr val="bg1"/>
                </a:solidFill>
              </a:rPr>
              <a:t>РЕГИОНАЛЬНЫЙ КООРДИНАТОР</a:t>
            </a:r>
          </a:p>
        </p:txBody>
      </p:sp>
      <p:pic>
        <p:nvPicPr>
          <p:cNvPr id="7171" name="Picture 3" descr="G:\free-icon-font-user-39177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8757" y="526578"/>
            <a:ext cx="1754486" cy="175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" descr="https://www.flaticon.com/svg/vstatic/svg/3914/3914763.svg?token=exp=1647452032~hmac=5ec7050f731462fb734ff1c4621f854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G:\free-icon-font-id-badge-3914763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491" y="2644057"/>
            <a:ext cx="1244599" cy="12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G:\free-icon-font-mode-portrait-3917615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226" y="2718484"/>
            <a:ext cx="1244599" cy="12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:\free-icon-font-mode-portrait-3917682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97" y="4759935"/>
            <a:ext cx="1244599" cy="12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G:\free-icon-font-head-side-thinking-5527976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4765" y="4719054"/>
            <a:ext cx="1244599" cy="12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06345" y="2692634"/>
            <a:ext cx="3048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287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Получение данных (логина и пароля) для входа в личный кабинет на электронную почту с</a:t>
            </a:r>
            <a:r>
              <a:rPr lang="en-US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 </a:t>
            </a:r>
            <a:r>
              <a:rPr lang="ru-RU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федерального уровня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23275" y="2955508"/>
            <a:ext cx="334925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87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Авторизация </a:t>
            </a:r>
            <a:r>
              <a:rPr lang="ru-RU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 знакомство с личным кабинетом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15407" y="4922531"/>
            <a:ext cx="301625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87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Выгрузка ключей доступа организаторам (Руководителям) </a:t>
            </a:r>
            <a:r>
              <a:rPr lang="ru-RU" sz="1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ППО</a:t>
            </a:r>
            <a:endParaRPr lang="ru-RU" sz="1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3229" y="4785955"/>
            <a:ext cx="3048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287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Мониторинг диагностической работы в рамках всех </a:t>
            </a:r>
            <a:r>
              <a:rPr lang="ru-RU" sz="1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ППО </a:t>
            </a:r>
            <a:r>
              <a:rPr lang="ru-RU" sz="1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субъекта Российской Федерации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199456" y="4333875"/>
            <a:ext cx="99084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199456" y="2419747"/>
            <a:ext cx="99084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604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595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51A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 algn="ctr"/>
            <a:r>
              <a:rPr lang="ru-RU" sz="2000" dirty="0">
                <a:solidFill>
                  <a:schemeClr val="bg1"/>
                </a:solidFill>
              </a:rPr>
              <a:t>РЕГИОНАЛЬНЫЙ КООРДИНАТОР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496600" y="99636"/>
            <a:ext cx="479376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A25F455-9A46-4040-9752-65DD879C82CE}" type="slidenum">
              <a:rPr lang="ru-RU" sz="1400" smtClean="0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202098" y="3218355"/>
            <a:ext cx="1232024" cy="127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19" y="1050519"/>
            <a:ext cx="4720965" cy="475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0341" y="3488698"/>
            <a:ext cx="8477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749528"/>
            <a:ext cx="609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3630" y="1113068"/>
            <a:ext cx="4399466" cy="4209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472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682" y="1024382"/>
            <a:ext cx="11138620" cy="39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Рабочий стол регионального координатора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6383924" y="3636334"/>
            <a:ext cx="4918485" cy="2583712"/>
          </a:xfrm>
          <a:prstGeom prst="foldedCorner">
            <a:avLst/>
          </a:prstGeom>
          <a:solidFill>
            <a:srgbClr val="FFF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Диагностическое тестирование педагогических работников;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Оценка личностных результатов воспитания обучающихся 8-11 классов</a:t>
            </a: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4709515" y="3587528"/>
            <a:ext cx="1829508" cy="87814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518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96" y="770560"/>
            <a:ext cx="11475030" cy="28584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Выгрузка ключей доступа организаторам </a:t>
            </a:r>
            <a:r>
              <a:rPr lang="ru-RU" dirty="0" smtClean="0"/>
              <a:t>(руководителям</a:t>
            </a:r>
            <a:r>
              <a:rPr lang="ru-RU" dirty="0"/>
              <a:t>) </a:t>
            </a:r>
            <a:r>
              <a:rPr lang="ru-RU" dirty="0" smtClean="0"/>
              <a:t>ППО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334" y="2528856"/>
            <a:ext cx="831765" cy="2905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96193" y="2327275"/>
            <a:ext cx="2093845" cy="1651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950660" y="1909731"/>
            <a:ext cx="765090" cy="2333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3667125"/>
            <a:ext cx="11515725" cy="2514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39985" y="5024406"/>
            <a:ext cx="774616" cy="2238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026860" y="5014881"/>
            <a:ext cx="765090" cy="23339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877550" y="3168883"/>
            <a:ext cx="85724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287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Шаг 1</a:t>
            </a:r>
            <a:endParaRPr lang="ru-RU" sz="1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919637" y="5743574"/>
            <a:ext cx="9569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87">
              <a:lnSpc>
                <a:spcPct val="90000"/>
              </a:lnSpc>
              <a:spcBef>
                <a:spcPts val="100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Шаг 2</a:t>
            </a:r>
            <a:endParaRPr lang="ru-RU" sz="1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25595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ФЦТ 2021-20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ФЦТ 2021-2022" id="{5733AE95-707C-4540-86EA-B62C0F2BBA71}" vid="{467C25B1-F2FA-4F5F-AAC7-7ADCDF26B82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ФЦТ 2021-2022</Template>
  <TotalTime>10912</TotalTime>
  <Words>1396</Words>
  <Application>Microsoft Office PowerPoint</Application>
  <PresentationFormat>Произвольный</PresentationFormat>
  <Paragraphs>380</Paragraphs>
  <Slides>42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Шаблон ФЦТ 2021-2022</vt:lpstr>
      <vt:lpstr>Информационно-технологическое обеспечение проведения оценки компетенций  Автоматизированная информационная система «Оценка ON-LINE»</vt:lpstr>
      <vt:lpstr>Оглавление</vt:lpstr>
      <vt:lpstr>Общая информация о системе</vt:lpstr>
      <vt:lpstr>Основные роли участников в ИС</vt:lpstr>
      <vt:lpstr>ИС «Оценка онлайн»</vt:lpstr>
      <vt:lpstr>Слайд 6</vt:lpstr>
      <vt:lpstr>Слайд 7</vt:lpstr>
      <vt:lpstr>Рабочий стол регионального координатора</vt:lpstr>
      <vt:lpstr>Выгрузка ключей доступа организаторам (руководителям) ППО </vt:lpstr>
      <vt:lpstr>Выгрузка ключей доступа организаторам (руководителям) ППО </vt:lpstr>
      <vt:lpstr>Мониторинг диагностической работы в рамках всех ППО субъекта РФ</vt:lpstr>
      <vt:lpstr>Работа со списком участников</vt:lpstr>
      <vt:lpstr>Функционал регионального координатора</vt:lpstr>
      <vt:lpstr>Слайд 14</vt:lpstr>
      <vt:lpstr>Личный кабинет организатора (руководителя) ППО</vt:lpstr>
      <vt:lpstr>Выгрузка ключей доступа участникам Оценки компетенций</vt:lpstr>
      <vt:lpstr>Мониторинг проведения диагностических мероприятий</vt:lpstr>
      <vt:lpstr>ИС «Оценка эффективности»</vt:lpstr>
      <vt:lpstr>ИС «Оценка эффективности»</vt:lpstr>
      <vt:lpstr>Функционал организатора (руководителя) ППО </vt:lpstr>
      <vt:lpstr>Функционал технического специалиста</vt:lpstr>
      <vt:lpstr>Слайд 22</vt:lpstr>
      <vt:lpstr>Слайд 23</vt:lpstr>
      <vt:lpstr>Прохождение Опроса 1</vt:lpstr>
      <vt:lpstr>Прохождение Опроса 1</vt:lpstr>
      <vt:lpstr>Прохождение диагностической работы</vt:lpstr>
      <vt:lpstr>Прохождение диагностической работы</vt:lpstr>
      <vt:lpstr>Структура диагностической работы</vt:lpstr>
      <vt:lpstr>Прохождение диагностической работы</vt:lpstr>
      <vt:lpstr>Прохождение диагностической работы</vt:lpstr>
      <vt:lpstr>Ознакомление с результатами</vt:lpstr>
      <vt:lpstr>Детальный разбор. Указание персонального дефицита</vt:lpstr>
      <vt:lpstr>Детальный разбор. Указание персонального дефицита</vt:lpstr>
      <vt:lpstr>Слайд 34</vt:lpstr>
      <vt:lpstr>Слайд 35</vt:lpstr>
      <vt:lpstr>Слайд 36</vt:lpstr>
      <vt:lpstr>Прохождение психологического тестирования</vt:lpstr>
      <vt:lpstr>Прохождение психологического тестирования</vt:lpstr>
      <vt:lpstr>План-график</vt:lpstr>
      <vt:lpstr>Слайд 40</vt:lpstr>
      <vt:lpstr>Обратите внимание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Эффективная организация работы РЦОИ через технологии ФЦТ</dc:title>
  <dc:creator>Vyacheslav Evdokimov</dc:creator>
  <cp:lastModifiedBy>tpalagina</cp:lastModifiedBy>
  <cp:revision>540</cp:revision>
  <dcterms:created xsi:type="dcterms:W3CDTF">2019-11-07T09:13:45Z</dcterms:created>
  <dcterms:modified xsi:type="dcterms:W3CDTF">2023-04-19T18:19:41Z</dcterms:modified>
</cp:coreProperties>
</file>