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sldIdLst>
    <p:sldId id="713" r:id="rId2"/>
    <p:sldId id="714" r:id="rId3"/>
    <p:sldId id="715" r:id="rId4"/>
    <p:sldId id="717" r:id="rId5"/>
    <p:sldId id="718" r:id="rId6"/>
    <p:sldId id="755" r:id="rId7"/>
    <p:sldId id="719" r:id="rId8"/>
    <p:sldId id="720" r:id="rId9"/>
    <p:sldId id="721" r:id="rId10"/>
    <p:sldId id="722" r:id="rId11"/>
    <p:sldId id="753" r:id="rId12"/>
    <p:sldId id="724" r:id="rId13"/>
    <p:sldId id="725" r:id="rId14"/>
    <p:sldId id="707" r:id="rId15"/>
    <p:sldId id="756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  <a:srgbClr val="FFFF00"/>
    <a:srgbClr val="0066FF"/>
    <a:srgbClr val="FF3300"/>
    <a:srgbClr val="6F23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44" autoAdjust="0"/>
    <p:restoredTop sz="86409" autoAdjust="0"/>
  </p:normalViewPr>
  <p:slideViewPr>
    <p:cSldViewPr>
      <p:cViewPr varScale="1">
        <p:scale>
          <a:sx n="91" d="100"/>
          <a:sy n="91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428D92-D304-4D06-AA82-0F1473FBDA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25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C11D-425A-48E9-A4BB-BEA16DB522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2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690F143-F3C5-48D6-8A03-E0D4CE58B99E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714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D523-C220-4395-9F08-D76FF50C4481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4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110-9923-49F2-9A3C-CA4F33530924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981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7A2E-3189-4C03-8FA7-8D6AE1CC8AEF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92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7A4E-C293-4A94-B645-F1E1DCAC17C3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202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CF7E-AAE2-44CD-AAEE-A2B3848C9945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755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B58A-76BD-4F69-BCE7-A46B9DDA8FE7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94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B157-C99A-41A1-A230-307ABC9056D0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38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5A9A-B404-4FAA-88E3-17287CD3A530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218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DEF5-4DCF-4DBD-9351-0F3E1D07D278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70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72A376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F0E-92EF-48DD-A3B5-B2B519C815BD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04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>
              <a:solidFill>
                <a:srgbClr val="676A55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1F3A272-5D81-4E13-AA32-A2CC460DE123}" type="slidenum">
              <a:rPr lang="ru-RU">
                <a:solidFill>
                  <a:srgbClr val="676A55"/>
                </a:solidFill>
              </a:rPr>
              <a:pPr/>
              <a:t>‹#›</a:t>
            </a:fld>
            <a:endParaRPr lang="ru-RU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3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navigator_fgos_bot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b-nica.ru/ratings/rejting-sajtov-srednikh-speczialnykh-uchebnykh-zavedenij?group=2&amp;region=23&amp;vuzNam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3960439"/>
          </a:xfrm>
          <a:solidFill>
            <a:schemeClr val="bg2"/>
          </a:solidFill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СПО И ФГОС СОО и переходе на новый классификатор профессий и  специальностей среднего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en-US" altLang="ko-K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AutoShape 7"/>
          <p:cNvSpPr>
            <a:spLocks noChangeArrowheads="1"/>
          </p:cNvSpPr>
          <p:nvPr/>
        </p:nvSpPr>
        <p:spPr bwMode="gray">
          <a:xfrm>
            <a:off x="71438" y="1387516"/>
            <a:ext cx="8928991" cy="196947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  </a:t>
            </a:r>
            <a:r>
              <a:rPr lang="en-US" altLang="ko-K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1. </a:t>
            </a:r>
            <a:r>
              <a:rPr lang="ru-RU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</a:t>
            </a:r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</a:t>
            </a:r>
          </a:p>
          <a:p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образовательной программы: </a:t>
            </a:r>
          </a:p>
          <a:p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личностным (</a:t>
            </a:r>
            <a:r>
              <a:rPr lang="ru-RU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      4 + воспитательная работа по 8 направлениям)</a:t>
            </a:r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kern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(9       3)   </a:t>
            </a:r>
            <a:r>
              <a:rPr lang="ru-RU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предметным</a:t>
            </a:r>
            <a:endParaRPr lang="ru-RU" sz="24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0" name="AutoShape 10"/>
          <p:cNvSpPr>
            <a:spLocks noChangeArrowheads="1"/>
          </p:cNvSpPr>
          <p:nvPr/>
        </p:nvSpPr>
        <p:spPr bwMode="gray">
          <a:xfrm>
            <a:off x="179387" y="3446743"/>
            <a:ext cx="8821042" cy="148817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  </a:t>
            </a:r>
            <a:r>
              <a:rPr lang="en-US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и родной </a:t>
            </a:r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</a:p>
          <a:p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заявлениям 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</a:t>
            </a:r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altLang="ko-KR" sz="2400" b="1" kern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en-US" altLang="ko-KR" sz="24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gray">
          <a:xfrm>
            <a:off x="179389" y="5157192"/>
            <a:ext cx="8823210" cy="16189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  </a:t>
            </a:r>
            <a:r>
              <a:rPr lang="en-US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адаптированных основных образовательных </a:t>
            </a:r>
          </a:p>
          <a:p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предусматривается замена предмета </a:t>
            </a:r>
          </a:p>
          <a:p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 на «Адаптивная физическая </a:t>
            </a:r>
          </a:p>
          <a:p>
            <a:r>
              <a:rPr lang="ru-RU" altLang="ko-KR" sz="24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культура»</a:t>
            </a:r>
            <a:endParaRPr lang="en-US" altLang="ko-KR" sz="24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о внесении изменений в федеральный государственный </a:t>
            </a:r>
            <a:br>
              <a:rPr lang="ru-RU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стандарт среднего общего образования </a:t>
            </a:r>
            <a:br>
              <a:rPr lang="ru-RU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12 августа 2022 г. № 732 </a:t>
            </a:r>
            <a:endParaRPr lang="en-US" altLang="ko-KR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>
            <a:off x="2771800" y="2564904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3275856" y="2924944"/>
            <a:ext cx="2160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70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191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https://firpo.ru/activities/projects/p_12.html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971" t="9692" r="51255" b="16192"/>
          <a:stretch/>
        </p:blipFill>
        <p:spPr bwMode="auto">
          <a:xfrm>
            <a:off x="464009" y="980728"/>
            <a:ext cx="5240655" cy="249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574" t="9692" r="66007" b="6499"/>
          <a:stretch/>
        </p:blipFill>
        <p:spPr bwMode="auto">
          <a:xfrm>
            <a:off x="4211960" y="2228502"/>
            <a:ext cx="4824536" cy="4368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0627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" y="188640"/>
            <a:ext cx="9144000" cy="19442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ru-RU" altLang="ko-K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о внесении изменений в федеральные государственные </a:t>
            </a:r>
            <a:r>
              <a:rPr lang="ru-RU" altLang="ko-K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altLang="ko-K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стандарты среднего профессионального </a:t>
            </a:r>
            <a:r>
              <a:rPr lang="ru-RU" altLang="ko-K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altLang="ko-K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ko-KR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2022 г. № 796 </a:t>
            </a:r>
            <a:endParaRPr lang="en-US" altLang="ko-KR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08790"/>
              </p:ext>
            </p:extLst>
          </p:nvPr>
        </p:nvGraphicFramePr>
        <p:xfrm>
          <a:off x="58187" y="2276872"/>
          <a:ext cx="903649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xmlns="" val="280189557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xmlns="" val="2081550554"/>
                    </a:ext>
                  </a:extLst>
                </a:gridCol>
              </a:tblGrid>
              <a:tr h="762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подготовки квалифицированных рабочих,</a:t>
                      </a:r>
                      <a:r>
                        <a:rPr lang="ru-RU" sz="1800" baseline="0" dirty="0" smtClean="0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служащих</a:t>
                      </a:r>
                      <a:endParaRPr lang="ru-RU" sz="180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66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подготовки специалистов среднего звена</a:t>
                      </a:r>
                      <a:endParaRPr lang="ru-RU" sz="180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164287"/>
                  </a:ext>
                </a:extLst>
              </a:tr>
              <a:tr h="141557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Изменение срока получения образования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Возможность уменьшения срока получения образования в рамках федерального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«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Профессионалитет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(не более, чем на 40%)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895357"/>
                  </a:ext>
                </a:extLst>
              </a:tr>
              <a:tr h="4355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Общие компетенции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Изменилась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проведения ГИА(в основном – демонстрационный экзамен и защита дипломного проекта (работы))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722433"/>
                  </a:ext>
                </a:extLst>
              </a:tr>
              <a:tr h="10889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Структура программы подготовки квалифицированных рабочих,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служащих(изменились часы по циклам)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403154"/>
                  </a:ext>
                </a:extLst>
              </a:tr>
              <a:tr h="76223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Изменилась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 проведения ГИА(в основном – демонстрационный экзамен)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3.Общие компетенции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4835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9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новые ФГОС СПО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21867"/>
              </p:ext>
            </p:extLst>
          </p:nvPr>
        </p:nvGraphicFramePr>
        <p:xfrm>
          <a:off x="107504" y="1484784"/>
          <a:ext cx="8928992" cy="52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046">
                  <a:extLst>
                    <a:ext uri="{9D8B030D-6E8A-4147-A177-3AD203B41FA5}">
                      <a16:colId xmlns:a16="http://schemas.microsoft.com/office/drawing/2014/main" xmlns="" val="2246083482"/>
                    </a:ext>
                  </a:extLst>
                </a:gridCol>
                <a:gridCol w="5415946">
                  <a:extLst>
                    <a:ext uri="{9D8B030D-6E8A-4147-A177-3AD203B41FA5}">
                      <a16:colId xmlns:a16="http://schemas.microsoft.com/office/drawing/2014/main" xmlns="" val="3927484099"/>
                    </a:ext>
                  </a:extLst>
                </a:gridCol>
              </a:tblGrid>
              <a:tr h="95861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макет ФГОС СПО по принципу модели «конструктора компетенций»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Новый макет  ФГОС СПО предусматривает: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Введение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широкой квалификации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(узкая квалификация (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направленность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- устанавливается в примерной основной образовательной программе).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Изменение структуры программы (социально – гуманитарный цикл вместо циклов ОГСЭ и ЕН).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Перенос требований к содержанию (знания, умения, навыки) – в ПООП,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Сжатие сроков обучения.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Освоение основ бережливого производства, финансовой грамотности,</a:t>
                      </a:r>
                    </a:p>
                    <a:p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Уход от закрепления во ФГОС перечня рабочих профессий и служащих, по которым можно пройти профессиональное обучения в рамках СПО.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55915"/>
                  </a:ext>
                </a:extLst>
              </a:tr>
              <a:tr h="431374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Результат:</a:t>
                      </a: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гибкость разработки программ, возможность из вида деятельности  выбирать те, которые необходимы рынку труда в конкретном регионе</a:t>
                      </a:r>
                      <a:endParaRPr lang="ru-RU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22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5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319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ФГОС СПО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376" t="46797" r="70124" b="16378"/>
          <a:stretch/>
        </p:blipFill>
        <p:spPr>
          <a:xfrm>
            <a:off x="9349" y="1346804"/>
            <a:ext cx="3424924" cy="337834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/>
          <a:srcRect l="19376" t="15686" r="73624" b="12759"/>
          <a:stretch/>
        </p:blipFill>
        <p:spPr>
          <a:xfrm>
            <a:off x="3635896" y="1346804"/>
            <a:ext cx="1929815" cy="5548222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4" cstate="print"/>
          <a:srcRect l="19738" t="84130" r="75378" b="8870"/>
          <a:stretch/>
        </p:blipFill>
        <p:spPr>
          <a:xfrm>
            <a:off x="5767334" y="1346804"/>
            <a:ext cx="3272778" cy="1318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648544"/>
            <a:ext cx="478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t.me/navigator_fgos_bot</a:t>
            </a:r>
            <a:r>
              <a:rPr 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00200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сайтов средних специальных учебных заведений (колледжей и техникумов)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8784976" cy="1967089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https://db-nica.ru/ratings/rejting-sajtov-srednikh-speczialnykh-uchebnykh-zavedenij?group=2&amp;region=23&amp;vuzName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7" name="AutoShape 7"/>
          <p:cNvSpPr>
            <a:spLocks noChangeArrowheads="1"/>
          </p:cNvSpPr>
          <p:nvPr/>
        </p:nvSpPr>
        <p:spPr bwMode="gray">
          <a:xfrm>
            <a:off x="736600" y="1844675"/>
            <a:ext cx="8083872" cy="7556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Федеральный закон «Об образовании в </a:t>
            </a:r>
            <a:endPara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Российской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федерации», сентябрь 2022 г.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 flipH="1">
            <a:off x="459474" y="2016947"/>
            <a:ext cx="504825" cy="469900"/>
            <a:chOff x="3016" y="504"/>
            <a:chExt cx="1836" cy="1834"/>
          </a:xfrm>
        </p:grpSpPr>
        <p:pic>
          <p:nvPicPr>
            <p:cNvPr id="112660" name="Picture 20" descr="b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1" name="Oval 21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/>
                <a:ea typeface="굴림" pitchFamily="50" charset="-127"/>
              </a:endParaRPr>
            </a:p>
          </p:txBody>
        </p:sp>
      </p:grpSp>
      <p:sp>
        <p:nvSpPr>
          <p:cNvPr id="112650" name="AutoShape 10"/>
          <p:cNvSpPr>
            <a:spLocks noChangeArrowheads="1"/>
          </p:cNvSpPr>
          <p:nvPr/>
        </p:nvSpPr>
        <p:spPr bwMode="gray">
          <a:xfrm>
            <a:off x="691865" y="2852738"/>
            <a:ext cx="8173342" cy="1187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о внесении изменений в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федеральные государственные </a:t>
            </a: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образовательные стандарты среднего профессионального </a:t>
            </a: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от 1 сентября 2022 г. № 796 </a:t>
            </a:r>
            <a:endParaRPr lang="en-US" altLang="ko-KR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 flipH="1">
            <a:off x="439452" y="3257427"/>
            <a:ext cx="504825" cy="469900"/>
            <a:chOff x="3016" y="504"/>
            <a:chExt cx="1836" cy="1834"/>
          </a:xfrm>
        </p:grpSpPr>
        <p:pic>
          <p:nvPicPr>
            <p:cNvPr id="112663" name="Picture 23" descr="b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4" name="Oval 24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/>
                <a:ea typeface="굴림" pitchFamily="50" charset="-127"/>
              </a:endParaRPr>
            </a:p>
          </p:txBody>
        </p:sp>
      </p:grpSp>
      <p:sp>
        <p:nvSpPr>
          <p:cNvPr id="112653" name="AutoShape 13"/>
          <p:cNvSpPr>
            <a:spLocks noChangeArrowheads="1"/>
          </p:cNvSpPr>
          <p:nvPr/>
        </p:nvSpPr>
        <p:spPr bwMode="gray">
          <a:xfrm>
            <a:off x="736600" y="4180822"/>
            <a:ext cx="8083872" cy="10509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altLang="ko-K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внесении изменений в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федеральный государственный </a:t>
            </a:r>
            <a:endParaRPr lang="ru-RU" altLang="ko-KR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образовательный стандарт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образования </a:t>
            </a: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12 августа 2022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732 </a:t>
            </a:r>
            <a:endParaRPr lang="en-US" altLang="ko-KR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 flipH="1">
            <a:off x="462191" y="4420661"/>
            <a:ext cx="504825" cy="469900"/>
            <a:chOff x="3016" y="504"/>
            <a:chExt cx="1836" cy="1834"/>
          </a:xfrm>
        </p:grpSpPr>
        <p:pic>
          <p:nvPicPr>
            <p:cNvPr id="112666" name="Picture 26" descr="b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67" name="Oval 27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/>
                <a:ea typeface="굴림" pitchFamily="50" charset="-127"/>
              </a:endParaRPr>
            </a:p>
          </p:txBody>
        </p:sp>
      </p:grpSp>
      <p:sp>
        <p:nvSpPr>
          <p:cNvPr id="112656" name="AutoShape 16"/>
          <p:cNvSpPr>
            <a:spLocks noChangeArrowheads="1"/>
          </p:cNvSpPr>
          <p:nvPr/>
        </p:nvSpPr>
        <p:spPr bwMode="gray">
          <a:xfrm>
            <a:off x="736600" y="5410200"/>
            <a:ext cx="8083872" cy="14031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  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Приказ об утверждении перечней профессий и специальностей </a:t>
            </a:r>
            <a:endParaRPr lang="ru-RU" altLang="ko-KR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установлении</a:t>
            </a: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соответствия отдельных профессий и специальностей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среднего </a:t>
            </a:r>
            <a:endParaRPr lang="ru-RU" altLang="ko-KR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altLang="ko-KR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ko-KR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… от 17 мая №336</a:t>
            </a:r>
            <a:endParaRPr lang="en-US" altLang="ko-KR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 flipH="1">
            <a:off x="484187" y="5797551"/>
            <a:ext cx="504825" cy="469900"/>
            <a:chOff x="3016" y="504"/>
            <a:chExt cx="1836" cy="1834"/>
          </a:xfrm>
        </p:grpSpPr>
        <p:pic>
          <p:nvPicPr>
            <p:cNvPr id="112669" name="Picture 29" descr="b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0" name="Oval 30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/>
                <a:ea typeface="굴림" pitchFamily="50" charset="-127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9614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законодательства в сфере СПО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перечня профессий и специальностей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53535" t="10615" r="12389" b="5564"/>
          <a:stretch/>
        </p:blipFill>
        <p:spPr bwMode="auto">
          <a:xfrm>
            <a:off x="63040" y="1538781"/>
            <a:ext cx="9017919" cy="5058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0" y="116632"/>
            <a:ext cx="9144000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Федеральный закон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2800" kern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 cstate="print"/>
          <a:srcRect l="51270" t="10981" r="9918" b="5564"/>
          <a:stretch/>
        </p:blipFill>
        <p:spPr bwMode="auto">
          <a:xfrm>
            <a:off x="10692" y="1623687"/>
            <a:ext cx="9133308" cy="470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1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gray">
          <a:xfrm>
            <a:off x="0" y="116632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9pPr>
          </a:lstStyle>
          <a:p>
            <a:pPr algn="ctr" eaLnBrk="1" hangingPunct="1"/>
            <a:endParaRPr lang="ru-RU" sz="2800" kern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43544"/>
              </p:ext>
            </p:extLst>
          </p:nvPr>
        </p:nvGraphicFramePr>
        <p:xfrm>
          <a:off x="-19883" y="-1"/>
          <a:ext cx="9145029" cy="683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029">
                  <a:extLst>
                    <a:ext uri="{9D8B030D-6E8A-4147-A177-3AD203B41FA5}">
                      <a16:colId xmlns:a16="http://schemas.microsoft.com/office/drawing/2014/main" xmlns="" val="280189557"/>
                    </a:ext>
                  </a:extLst>
                </a:gridCol>
              </a:tblGrid>
              <a:tr h="5486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164287"/>
                  </a:ext>
                </a:extLst>
              </a:tr>
              <a:tr h="11936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Введено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понятие «федеральная основная общеобразовательная программа(…) -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методическая 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895357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 разработке основной общеобразовательной программы организации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предусматривают непосредственное применение при реализации обязательной части образовательной программы федеральных рабочих программ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География»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безопасности жизнедеятельности»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722433"/>
                  </a:ext>
                </a:extLst>
              </a:tr>
              <a:tr h="625192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Федеральные основные общеобразовательные программы утверждаются … не позднее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января 2023 года</a:t>
                      </a:r>
                      <a:endParaRPr lang="ru-RU" sz="1800" b="1" kern="1200" baseline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1403154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Основные общеобразовательные программы подлежат приведению в соответствие с федеральными основными общеобразовательными программами не позднее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сентября 2023 года</a:t>
                      </a:r>
                      <a:endParaRPr lang="ru-RU" sz="1800" b="1" kern="1200" baseline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207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</a:t>
                      </a:r>
                      <a:endParaRPr lang="ru-RU" sz="32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4835760"/>
                  </a:ext>
                </a:extLst>
              </a:tr>
              <a:tr h="5363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осуществляющие образовательную деятельность по имеющим государственную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аккредитацию образовательным программам среднего профессионального образования, разрабатывают образовательные программы в соответствии с ФГОС и с учетом соответствующих примерных образовательных  программ  среднего профессионального образования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61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62315" t="13680" r="12377" b="12151"/>
          <a:stretch/>
        </p:blipFill>
        <p:spPr>
          <a:xfrm>
            <a:off x="457200" y="304800"/>
            <a:ext cx="7859216" cy="647790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854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3" name="Freeform 29"/>
          <p:cNvSpPr>
            <a:spLocks/>
          </p:cNvSpPr>
          <p:nvPr/>
        </p:nvSpPr>
        <p:spPr bwMode="gray">
          <a:xfrm>
            <a:off x="0" y="3033713"/>
            <a:ext cx="9144000" cy="3690937"/>
          </a:xfrm>
          <a:custGeom>
            <a:avLst/>
            <a:gdLst>
              <a:gd name="T0" fmla="*/ 0 w 5790"/>
              <a:gd name="T1" fmla="*/ 2169 h 2325"/>
              <a:gd name="T2" fmla="*/ 207 w 5790"/>
              <a:gd name="T3" fmla="*/ 2289 h 2325"/>
              <a:gd name="T4" fmla="*/ 462 w 5790"/>
              <a:gd name="T5" fmla="*/ 2133 h 2325"/>
              <a:gd name="T6" fmla="*/ 755 w 5790"/>
              <a:gd name="T7" fmla="*/ 2273 h 2325"/>
              <a:gd name="T8" fmla="*/ 1038 w 5790"/>
              <a:gd name="T9" fmla="*/ 2097 h 2325"/>
              <a:gd name="T10" fmla="*/ 1373 w 5790"/>
              <a:gd name="T11" fmla="*/ 2259 h 2325"/>
              <a:gd name="T12" fmla="*/ 1650 w 5790"/>
              <a:gd name="T13" fmla="*/ 2091 h 2325"/>
              <a:gd name="T14" fmla="*/ 1965 w 5790"/>
              <a:gd name="T15" fmla="*/ 2259 h 2325"/>
              <a:gd name="T16" fmla="*/ 2214 w 5790"/>
              <a:gd name="T17" fmla="*/ 2067 h 2325"/>
              <a:gd name="T18" fmla="*/ 2586 w 5790"/>
              <a:gd name="T19" fmla="*/ 2325 h 2325"/>
              <a:gd name="T20" fmla="*/ 2892 w 5790"/>
              <a:gd name="T21" fmla="*/ 2079 h 2325"/>
              <a:gd name="T22" fmla="*/ 3342 w 5790"/>
              <a:gd name="T23" fmla="*/ 2259 h 2325"/>
              <a:gd name="T24" fmla="*/ 4206 w 5790"/>
              <a:gd name="T25" fmla="*/ 1053 h 2325"/>
              <a:gd name="T26" fmla="*/ 5326 w 5790"/>
              <a:gd name="T27" fmla="*/ 1807 h 2325"/>
              <a:gd name="T28" fmla="*/ 5790 w 5790"/>
              <a:gd name="T29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90" h="2325">
                <a:moveTo>
                  <a:pt x="0" y="2169"/>
                </a:moveTo>
                <a:lnTo>
                  <a:pt x="207" y="2289"/>
                </a:lnTo>
                <a:lnTo>
                  <a:pt x="462" y="2133"/>
                </a:lnTo>
                <a:lnTo>
                  <a:pt x="755" y="2273"/>
                </a:lnTo>
                <a:lnTo>
                  <a:pt x="1038" y="2097"/>
                </a:lnTo>
                <a:lnTo>
                  <a:pt x="1373" y="2259"/>
                </a:lnTo>
                <a:lnTo>
                  <a:pt x="1650" y="2091"/>
                </a:lnTo>
                <a:lnTo>
                  <a:pt x="1965" y="2259"/>
                </a:lnTo>
                <a:lnTo>
                  <a:pt x="2214" y="2067"/>
                </a:lnTo>
                <a:lnTo>
                  <a:pt x="2586" y="2325"/>
                </a:lnTo>
                <a:lnTo>
                  <a:pt x="2892" y="2079"/>
                </a:lnTo>
                <a:lnTo>
                  <a:pt x="3342" y="2259"/>
                </a:lnTo>
                <a:lnTo>
                  <a:pt x="4206" y="1053"/>
                </a:lnTo>
                <a:lnTo>
                  <a:pt x="5326" y="1807"/>
                </a:lnTo>
                <a:lnTo>
                  <a:pt x="5790" y="0"/>
                </a:lnTo>
              </a:path>
            </a:pathLst>
          </a:custGeom>
          <a:noFill/>
          <a:ln w="254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3" name="AutoShape 39"/>
          <p:cNvSpPr>
            <a:spLocks noChangeArrowheads="1"/>
          </p:cNvSpPr>
          <p:nvPr/>
        </p:nvSpPr>
        <p:spPr bwMode="gray">
          <a:xfrm>
            <a:off x="2408765" y="2552097"/>
            <a:ext cx="2120489" cy="3492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57398" name="AutoShape 54"/>
          <p:cNvSpPr>
            <a:spLocks noChangeArrowheads="1"/>
          </p:cNvSpPr>
          <p:nvPr/>
        </p:nvSpPr>
        <p:spPr bwMode="gray">
          <a:xfrm>
            <a:off x="82551" y="2517775"/>
            <a:ext cx="2133526" cy="3492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профессии/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402" name="AutoShape 58"/>
          <p:cNvSpPr>
            <a:spLocks noChangeArrowheads="1"/>
          </p:cNvSpPr>
          <p:nvPr/>
        </p:nvSpPr>
        <p:spPr bwMode="gray">
          <a:xfrm>
            <a:off x="4769826" y="2550732"/>
            <a:ext cx="2168193" cy="3492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gray">
          <a:xfrm>
            <a:off x="7032930" y="2571981"/>
            <a:ext cx="2002670" cy="34925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</a:p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</a:t>
            </a:r>
            <a:endParaRPr lang="ru-RU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СПО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45"/>
            <a:ext cx="9144000" cy="15435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СРЕДНЕГО ПРОФЕССИОНАЛЬНОГО ОБРАЗОВАНИЯ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2023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17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70" name="AutoShape 170"/>
          <p:cNvCxnSpPr>
            <a:cxnSpLocks noChangeShapeType="1"/>
            <a:stCxn id="51302" idx="7"/>
            <a:endCxn id="51349" idx="3"/>
          </p:cNvCxnSpPr>
          <p:nvPr/>
        </p:nvCxnSpPr>
        <p:spPr bwMode="auto">
          <a:xfrm>
            <a:off x="3093080" y="2808152"/>
            <a:ext cx="348498" cy="40948"/>
          </a:xfrm>
          <a:prstGeom prst="straightConnector1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71" name="AutoShape 171"/>
          <p:cNvCxnSpPr>
            <a:cxnSpLocks noChangeShapeType="1"/>
            <a:stCxn id="51302" idx="6"/>
            <a:endCxn id="51354" idx="2"/>
          </p:cNvCxnSpPr>
          <p:nvPr/>
        </p:nvCxnSpPr>
        <p:spPr bwMode="auto">
          <a:xfrm flipH="1">
            <a:off x="3428411" y="4034551"/>
            <a:ext cx="4160" cy="131739"/>
          </a:xfrm>
          <a:prstGeom prst="straightConnector1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72" name="AutoShape 172"/>
          <p:cNvCxnSpPr>
            <a:cxnSpLocks noChangeShapeType="1"/>
            <a:stCxn id="51302" idx="5"/>
            <a:endCxn id="51369" idx="1"/>
          </p:cNvCxnSpPr>
          <p:nvPr/>
        </p:nvCxnSpPr>
        <p:spPr bwMode="auto">
          <a:xfrm>
            <a:off x="2798607" y="5137908"/>
            <a:ext cx="647832" cy="471327"/>
          </a:xfrm>
          <a:prstGeom prst="straightConnector1">
            <a:avLst/>
          </a:prstGeom>
          <a:noFill/>
          <a:ln w="2540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332" name="AutoShape 132"/>
          <p:cNvSpPr>
            <a:spLocks noChangeArrowheads="1"/>
          </p:cNvSpPr>
          <p:nvPr/>
        </p:nvSpPr>
        <p:spPr bwMode="gray">
          <a:xfrm flipH="1">
            <a:off x="2413000" y="1628775"/>
            <a:ext cx="2338388" cy="4679950"/>
          </a:xfrm>
          <a:prstGeom prst="moon">
            <a:avLst>
              <a:gd name="adj" fmla="val 6042"/>
            </a:avLst>
          </a:prstGeom>
          <a:solidFill>
            <a:schemeClr val="tx1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 rot="432228">
            <a:off x="-63087" y="2006313"/>
            <a:ext cx="3667738" cy="3636387"/>
            <a:chOff x="815" y="2584"/>
            <a:chExt cx="1570" cy="1568"/>
          </a:xfrm>
        </p:grpSpPr>
        <p:pic>
          <p:nvPicPr>
            <p:cNvPr id="51301" name="Picture 101" descr="b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815" y="2584"/>
              <a:ext cx="1570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2" name="Oval 102"/>
            <p:cNvSpPr>
              <a:spLocks noChangeArrowheads="1"/>
            </p:cNvSpPr>
            <p:nvPr/>
          </p:nvSpPr>
          <p:spPr bwMode="gray">
            <a:xfrm>
              <a:off x="883" y="2652"/>
              <a:ext cx="1434" cy="1432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r>
                <a:rPr kumimoji="1" lang="en-US" altLang="ko-KR" sz="2000">
                  <a:solidFill>
                    <a:schemeClr val="bg1"/>
                  </a:solidFill>
                  <a:effectLst/>
                  <a:ea typeface="굴림" pitchFamily="50" charset="-127"/>
                </a:rPr>
                <a:t>Subtitle</a:t>
              </a:r>
            </a:p>
          </p:txBody>
        </p:sp>
      </p:grpSp>
      <p:sp>
        <p:nvSpPr>
          <p:cNvPr id="51346" name="AutoShape 146"/>
          <p:cNvSpPr>
            <a:spLocks noChangeArrowheads="1"/>
          </p:cNvSpPr>
          <p:nvPr/>
        </p:nvSpPr>
        <p:spPr bwMode="gray">
          <a:xfrm>
            <a:off x="3671888" y="1952625"/>
            <a:ext cx="5436616" cy="10731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теоретическое обучение       -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Calibri" pitchFamily="34" charset="0"/>
              </a:rPr>
              <a:t>1404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часа (39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недель)</a:t>
            </a:r>
            <a:endParaRPr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3301442" y="2198687"/>
            <a:ext cx="790575" cy="790575"/>
            <a:chOff x="3016" y="504"/>
            <a:chExt cx="1836" cy="1834"/>
          </a:xfrm>
        </p:grpSpPr>
        <p:pic>
          <p:nvPicPr>
            <p:cNvPr id="51348" name="Picture 148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9" name="Oval 149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굴림" pitchFamily="50" charset="-127"/>
              </a:endParaRPr>
            </a:p>
          </p:txBody>
        </p:sp>
      </p:grpSp>
      <p:sp>
        <p:nvSpPr>
          <p:cNvPr id="51351" name="AutoShape 151"/>
          <p:cNvSpPr>
            <a:spLocks noChangeArrowheads="1"/>
          </p:cNvSpPr>
          <p:nvPr/>
        </p:nvSpPr>
        <p:spPr bwMode="gray">
          <a:xfrm>
            <a:off x="3671888" y="3644900"/>
            <a:ext cx="5364608" cy="10731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промежуточная аттестация -     </a:t>
            </a:r>
            <a:endPara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Calibri" pitchFamily="34" charset="0"/>
              </a:rPr>
              <a:t>72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часа (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itchFamily="18" charset="0"/>
                <a:cs typeface="Calibri" pitchFamily="34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недели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)</a:t>
            </a:r>
            <a:endParaRPr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3393963" y="3771003"/>
            <a:ext cx="790575" cy="790575"/>
            <a:chOff x="3016" y="504"/>
            <a:chExt cx="1836" cy="1834"/>
          </a:xfrm>
        </p:grpSpPr>
        <p:pic>
          <p:nvPicPr>
            <p:cNvPr id="51353" name="Picture 153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4" name="Oval 154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굴림" pitchFamily="50" charset="-127"/>
              </a:endParaRPr>
            </a:p>
          </p:txBody>
        </p:sp>
      </p:grpSp>
      <p:sp>
        <p:nvSpPr>
          <p:cNvPr id="51366" name="AutoShape 166"/>
          <p:cNvSpPr>
            <a:spLocks noChangeArrowheads="1"/>
          </p:cNvSpPr>
          <p:nvPr/>
        </p:nvSpPr>
        <p:spPr bwMode="gray">
          <a:xfrm>
            <a:off x="3671888" y="5373688"/>
            <a:ext cx="5364608" cy="10731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каникулы  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недель</a:t>
            </a:r>
            <a:endParaRPr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7" name="Group 167"/>
          <p:cNvGrpSpPr>
            <a:grpSpLocks/>
          </p:cNvGrpSpPr>
          <p:nvPr/>
        </p:nvGrpSpPr>
        <p:grpSpPr bwMode="auto">
          <a:xfrm>
            <a:off x="3306303" y="5469074"/>
            <a:ext cx="790575" cy="790575"/>
            <a:chOff x="3016" y="504"/>
            <a:chExt cx="1836" cy="1834"/>
          </a:xfrm>
        </p:grpSpPr>
        <p:pic>
          <p:nvPicPr>
            <p:cNvPr id="51368" name="Picture 168" descr="bal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9" name="Oval 169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latinLnBrk="1" hangingPunct="1"/>
              <a:endPara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굴림" pitchFamily="50" charset="-127"/>
              </a:endParaRPr>
            </a:p>
          </p:txBody>
        </p:sp>
      </p:grpSp>
      <p:sp>
        <p:nvSpPr>
          <p:cNvPr id="3" name="Овал 2"/>
          <p:cNvSpPr/>
          <p:nvPr/>
        </p:nvSpPr>
        <p:spPr bwMode="auto">
          <a:xfrm>
            <a:off x="179387" y="2128398"/>
            <a:ext cx="3253183" cy="3386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8690" y="2276872"/>
            <a:ext cx="216619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 eaLnBrk="1" hangingPunct="1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Введен единый </a:t>
            </a:r>
            <a:endParaRPr lang="ru-RU" b="1" dirty="0" smtClean="0">
              <a:solidFill>
                <a:srgbClr val="002060"/>
              </a:solidFill>
              <a:effectLst/>
              <a:latin typeface="Times New Roman" pitchFamily="18" charset="0"/>
              <a:cs typeface="Calibri" pitchFamily="34" charset="0"/>
            </a:endParaRPr>
          </a:p>
          <a:p>
            <a:pPr lvl="0" algn="ctr" defTabSz="457200" eaLnBrk="1" hangingPunct="1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срок освоения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общеобразовательного цикла </a:t>
            </a:r>
          </a:p>
          <a:p>
            <a:pPr lvl="0" algn="ctr" defTabSz="457200" eaLnBrk="1" hangingPunct="1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 в образовательных программах по профессии и по специальности </a:t>
            </a:r>
          </a:p>
          <a:p>
            <a:pPr lvl="0" algn="ctr" defTabSz="457200" eaLnBrk="1" hangingPunct="1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itchFamily="18" charset="0"/>
                <a:cs typeface="Calibri" pitchFamily="34" charset="0"/>
              </a:rPr>
              <a:t>1476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часов </a:t>
            </a:r>
            <a:endParaRPr lang="ru-RU" b="1" dirty="0" smtClean="0">
              <a:solidFill>
                <a:srgbClr val="002060"/>
              </a:solidFill>
              <a:effectLst/>
              <a:latin typeface="Times New Roman" pitchFamily="18" charset="0"/>
              <a:cs typeface="Calibri" pitchFamily="34" charset="0"/>
            </a:endParaRPr>
          </a:p>
          <a:p>
            <a:pPr lvl="0" algn="ctr" defTabSz="457200" eaLnBrk="1" hangingPunct="1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52 недели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Calibri" pitchFamily="34" charset="0"/>
              </a:rPr>
              <a:t>)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50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Объем учебной нагрузки по общеобразовательному циклу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4565348" y="1810747"/>
            <a:ext cx="4572000" cy="1359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rot="5400000">
            <a:off x="3805350" y="3939363"/>
            <a:ext cx="1069938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283921" y="2374735"/>
            <a:ext cx="3713498" cy="3792702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не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</a:p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учебных предметов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литература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информатика, физика, химия,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обществознание, география,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</a:p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жизнедеятельности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410360" y="3543081"/>
            <a:ext cx="538163" cy="690563"/>
          </a:xfrm>
          <a:prstGeom prst="rect">
            <a:avLst/>
          </a:prstGeom>
          <a:noFill/>
        </p:spPr>
      </p:pic>
      <p:pic>
        <p:nvPicPr>
          <p:cNvPr id="25" name="Picture 25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244408" y="2299714"/>
            <a:ext cx="538162" cy="690562"/>
          </a:xfrm>
          <a:prstGeom prst="rect">
            <a:avLst/>
          </a:prstGeom>
          <a:noFill/>
        </p:spPr>
      </p:pic>
      <p:sp>
        <p:nvSpPr>
          <p:cNvPr id="28" name="Заголовок 1"/>
          <p:cNvSpPr txBox="1">
            <a:spLocks/>
          </p:cNvSpPr>
          <p:nvPr/>
        </p:nvSpPr>
        <p:spPr bwMode="gray">
          <a:xfrm>
            <a:off x="0" y="157868"/>
            <a:ext cx="9144000" cy="140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  <a:ea typeface="HY견고딕" pitchFamily="18" charset="-127"/>
              </a:defRPr>
            </a:lvl9pPr>
          </a:lstStyle>
          <a:p>
            <a:pPr algn="ctr" eaLnBrk="1" hangingPunct="1"/>
            <a:r>
              <a:rPr lang="ru-RU" altLang="ru-RU" sz="28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Структура общеобразовательного цикла </a:t>
            </a:r>
            <a:br>
              <a:rPr lang="ru-RU" altLang="ru-RU" sz="28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800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учебного плана программы СПО</a:t>
            </a:r>
            <a:endParaRPr lang="ru-RU" sz="2800" kern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350954" y="6167437"/>
            <a:ext cx="538163" cy="690563"/>
          </a:xfrm>
          <a:prstGeom prst="rect">
            <a:avLst/>
          </a:prstGeom>
          <a:noFill/>
        </p:spPr>
      </p:pic>
      <p:pic>
        <p:nvPicPr>
          <p:cNvPr id="26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493158" y="4771332"/>
            <a:ext cx="538163" cy="69056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666650" y="1760648"/>
            <a:ext cx="4438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Профиль</a:t>
            </a: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учетом получаемой профессии или специальности:</a:t>
            </a:r>
          </a:p>
          <a:p>
            <a:r>
              <a:rPr lang="ru-RU" sz="1600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естественно-научный, гуманитарный,</a:t>
            </a:r>
          </a:p>
          <a:p>
            <a:r>
              <a:rPr lang="ru-RU" sz="1600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социально-экономический, </a:t>
            </a:r>
            <a:endParaRPr lang="ru-RU" sz="1600" dirty="0" smtClean="0">
              <a:solidFill>
                <a:srgbClr val="002060"/>
              </a:solidFill>
              <a:effectLst/>
              <a:latin typeface="Times New Roman CYR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технологический, универсальный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582937" y="3236946"/>
            <a:ext cx="4561063" cy="10346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Изучение не менее 2 учебных </a:t>
            </a:r>
          </a:p>
          <a:p>
            <a:pPr defTabSz="457200" eaLnBrk="1" hangingPunct="1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предметов на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углубленном уровне </a:t>
            </a:r>
            <a:endParaRPr lang="en-US" b="1" dirty="0">
              <a:solidFill>
                <a:srgbClr val="002060"/>
              </a:solidFill>
              <a:effectLst/>
              <a:latin typeface="Times New Roman CYR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4571999" y="5678348"/>
            <a:ext cx="4533255" cy="9781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Индивидуальный проект</a:t>
            </a:r>
            <a:endParaRPr lang="en-US" b="1" dirty="0">
              <a:solidFill>
                <a:srgbClr val="002060"/>
              </a:solidFill>
              <a:effectLst/>
              <a:latin typeface="Times New Roman CYR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572000" y="4352466"/>
            <a:ext cx="4533255" cy="11758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57200" eaLnBrk="1" hangingPunct="1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Могут быть включены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дополнительные </a:t>
            </a:r>
          </a:p>
          <a:p>
            <a:pPr lvl="0" defTabSz="457200" eaLnBrk="1" hangingPunct="1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учебные предметы</a:t>
            </a: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, курсы по выбору </a:t>
            </a:r>
          </a:p>
          <a:p>
            <a:pPr lvl="0" defTabSz="457200" eaLnBrk="1" hangingPunct="1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effectLst/>
                <a:latin typeface="Times New Roman CYR" pitchFamily="18" charset="0"/>
                <a:cs typeface="Times New Roman" pitchFamily="18" charset="0"/>
              </a:rPr>
              <a:t>обучающихся (их родителей)</a:t>
            </a:r>
          </a:p>
        </p:txBody>
      </p:sp>
    </p:spTree>
    <p:extLst>
      <p:ext uri="{BB962C8B-B14F-4D97-AF65-F5344CB8AC3E}">
        <p14:creationId xmlns:p14="http://schemas.microsoft.com/office/powerpoint/2010/main" val="3731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uman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6821</TotalTime>
  <Words>782</Words>
  <Application>Microsoft Office PowerPoint</Application>
  <PresentationFormat>Экран (4:3)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굴림</vt:lpstr>
      <vt:lpstr>Arial</vt:lpstr>
      <vt:lpstr>Calibri</vt:lpstr>
      <vt:lpstr>Cambria</vt:lpstr>
      <vt:lpstr>HY그래픽M</vt:lpstr>
      <vt:lpstr>Times New Roman</vt:lpstr>
      <vt:lpstr>Times New Roman CYR</vt:lpstr>
      <vt:lpstr>Trebuchet MS</vt:lpstr>
      <vt:lpstr>Verdana</vt:lpstr>
      <vt:lpstr>Wingdings 2</vt:lpstr>
      <vt:lpstr>1_Human</vt:lpstr>
      <vt:lpstr>Обновление образовательных программ в соответствии с ФГОС СПО И ФГОС СОО и переходе на новый классификатор профессий и  специальностей среднего профессионального образования</vt:lpstr>
      <vt:lpstr>Изменения законодательства в сфере СПО</vt:lpstr>
      <vt:lpstr>Изменение перечня профессий и специальностей</vt:lpstr>
      <vt:lpstr>Презентация PowerPoint</vt:lpstr>
      <vt:lpstr>Презентация PowerPoint</vt:lpstr>
      <vt:lpstr>Презентация PowerPoint</vt:lpstr>
      <vt:lpstr>ОБРАЗОВАТЕЛЬНАЯ ПРОГРАММА  СРЕДНЕГО ПРОФЕССИОНАЛЬНОГО ОБРАЗОВАНИЯ на базе основного общего образования с 1 сентября 2023 года</vt:lpstr>
      <vt:lpstr>Объем учебной нагрузки по общеобразовательному циклу</vt:lpstr>
      <vt:lpstr>Заголовок</vt:lpstr>
      <vt:lpstr>Приказ о внесении изменений в федеральный государственный  образовательный стандарт среднего общего образования  от 12 августа 2022 г. № 732 </vt:lpstr>
      <vt:lpstr>https://firpo.ru/activities/projects/p_12.html</vt:lpstr>
      <vt:lpstr>Приказ о внесении изменений в федеральные государственные образовательные стандарты среднего профессионального образования  от 1 сентября 2022 г. № 796 </vt:lpstr>
      <vt:lpstr>Утверждены новые ФГОС СПО</vt:lpstr>
      <vt:lpstr>НАВИГАТОР ФГОС СПО</vt:lpstr>
      <vt:lpstr>Рейтинг сайтов средних специальных учебных заведений (колледжей и техникумов)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Владимир</dc:creator>
  <cp:lastModifiedBy>НМЦ</cp:lastModifiedBy>
  <cp:revision>914</cp:revision>
  <cp:lastPrinted>1601-01-01T00:00:00Z</cp:lastPrinted>
  <dcterms:created xsi:type="dcterms:W3CDTF">1601-01-01T00:00:00Z</dcterms:created>
  <dcterms:modified xsi:type="dcterms:W3CDTF">2023-03-01T11:54:50Z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