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5" r:id="rId1"/>
  </p:sldMasterIdLst>
  <p:notesMasterIdLst>
    <p:notesMasterId r:id="rId23"/>
  </p:notesMasterIdLst>
  <p:sldIdLst>
    <p:sldId id="701" r:id="rId2"/>
    <p:sldId id="708" r:id="rId3"/>
    <p:sldId id="737" r:id="rId4"/>
    <p:sldId id="738" r:id="rId5"/>
    <p:sldId id="739" r:id="rId6"/>
    <p:sldId id="740" r:id="rId7"/>
    <p:sldId id="741" r:id="rId8"/>
    <p:sldId id="742" r:id="rId9"/>
    <p:sldId id="731" r:id="rId10"/>
    <p:sldId id="744" r:id="rId11"/>
    <p:sldId id="732" r:id="rId12"/>
    <p:sldId id="728" r:id="rId13"/>
    <p:sldId id="729" r:id="rId14"/>
    <p:sldId id="746" r:id="rId15"/>
    <p:sldId id="704" r:id="rId16"/>
    <p:sldId id="702" r:id="rId17"/>
    <p:sldId id="735" r:id="rId18"/>
    <p:sldId id="726" r:id="rId19"/>
    <p:sldId id="730" r:id="rId20"/>
    <p:sldId id="750" r:id="rId21"/>
    <p:sldId id="748" r:id="rId22"/>
  </p:sldIdLst>
  <p:sldSz cx="9144000" cy="6858000" type="screen4x3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Valued Acer Customer" initials="VAC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66CC"/>
    <a:srgbClr val="FFFF00"/>
    <a:srgbClr val="0066FF"/>
    <a:srgbClr val="FF3300"/>
    <a:srgbClr val="6F2323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>
    <p:restoredLeft sz="19944" autoAdjust="0"/>
    <p:restoredTop sz="86409" autoAdjust="0"/>
  </p:normalViewPr>
  <p:slideViewPr>
    <p:cSldViewPr>
      <p:cViewPr varScale="1">
        <p:scale>
          <a:sx n="91" d="100"/>
          <a:sy n="91" d="100"/>
        </p:scale>
        <p:origin x="1008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04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5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25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C428D92-D304-4D06-AA82-0F1473FBDAA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2256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 anchor="b" anchorCtr="0">
            <a:no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8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endParaRPr lang="ru-RU">
              <a:solidFill>
                <a:srgbClr val="676A55"/>
              </a:solidFill>
            </a:endParaRPr>
          </a:p>
        </p:txBody>
      </p:sp>
      <p:sp>
        <p:nvSpPr>
          <p:cNvPr id="9" name="Rectangle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fld id="{2690F143-F3C5-48D6-8A03-E0D4CE58B99E}" type="slidenum">
              <a:rPr lang="ru-RU">
                <a:solidFill>
                  <a:srgbClr val="676A55"/>
                </a:solidFill>
              </a:rPr>
              <a:pPr/>
              <a:t>‹#›</a:t>
            </a:fld>
            <a:endParaRPr lang="ru-RU">
              <a:solidFill>
                <a:srgbClr val="676A55"/>
              </a:solidFill>
            </a:endParaRPr>
          </a:p>
        </p:txBody>
      </p:sp>
      <p:sp>
        <p:nvSpPr>
          <p:cNvPr id="25" name="Rectangle 2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endParaRPr lang="ru-RU">
              <a:solidFill>
                <a:srgbClr val="676A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27144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676A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76A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4D523-C220-4395-9F08-D76FF50C4481}" type="slidenum">
              <a:rPr lang="ru-RU">
                <a:solidFill>
                  <a:srgbClr val="676A55"/>
                </a:solidFill>
              </a:rPr>
              <a:pPr/>
              <a:t>‹#›</a:t>
            </a:fld>
            <a:endParaRPr lang="ru-RU">
              <a:solidFill>
                <a:srgbClr val="676A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83452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676A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76A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A110-9923-49F2-9A3C-CA4F33530924}" type="slidenum">
              <a:rPr lang="ru-RU">
                <a:solidFill>
                  <a:srgbClr val="676A55"/>
                </a:solidFill>
              </a:rPr>
              <a:pPr/>
              <a:t>‹#›</a:t>
            </a:fld>
            <a:endParaRPr lang="ru-RU">
              <a:solidFill>
                <a:srgbClr val="676A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19819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676A55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76A55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97A2E-3189-4C03-8FA7-8D6AE1CC8AEF}" type="slidenum">
              <a:rPr lang="ru-RU">
                <a:solidFill>
                  <a:srgbClr val="676A55"/>
                </a:solidFill>
              </a:rPr>
              <a:pPr/>
              <a:t>‹#›</a:t>
            </a:fld>
            <a:endParaRPr lang="ru-RU">
              <a:solidFill>
                <a:srgbClr val="676A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3929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>
            <a:normAutofit/>
          </a:bodyPr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676A55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76A55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7A4E-C293-4A94-B645-F1E1DCAC17C3}" type="slidenum">
              <a:rPr lang="ru-RU">
                <a:solidFill>
                  <a:srgbClr val="676A55"/>
                </a:solidFill>
              </a:rPr>
              <a:pPr/>
              <a:t>‹#›</a:t>
            </a:fld>
            <a:endParaRPr lang="ru-RU">
              <a:solidFill>
                <a:srgbClr val="676A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32024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676A55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76A55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7CF7E-AAE2-44CD-AAEE-A2B3848C9945}" type="slidenum">
              <a:rPr lang="ru-RU">
                <a:solidFill>
                  <a:srgbClr val="676A55"/>
                </a:solidFill>
              </a:rPr>
              <a:pPr/>
              <a:t>‹#›</a:t>
            </a:fld>
            <a:endParaRPr lang="ru-RU">
              <a:solidFill>
                <a:srgbClr val="676A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87551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676A55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76A55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DB58A-76BD-4F69-BCE7-A46B9DDA8FE7}" type="slidenum">
              <a:rPr lang="ru-RU">
                <a:solidFill>
                  <a:srgbClr val="676A55"/>
                </a:solidFill>
              </a:rPr>
              <a:pPr/>
              <a:t>‹#›</a:t>
            </a:fld>
            <a:endParaRPr lang="ru-RU">
              <a:solidFill>
                <a:srgbClr val="676A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2944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676A55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76A55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B157-C99A-41A1-A230-307ABC9056D0}" type="slidenum">
              <a:rPr lang="ru-RU">
                <a:solidFill>
                  <a:srgbClr val="676A55"/>
                </a:solidFill>
              </a:rPr>
              <a:pPr/>
              <a:t>‹#›</a:t>
            </a:fld>
            <a:endParaRPr lang="ru-RU">
              <a:solidFill>
                <a:srgbClr val="676A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11382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676A55"/>
              </a:solidFill>
            </a:endParaRPr>
          </a:p>
        </p:txBody>
      </p:sp>
      <p:sp>
        <p:nvSpPr>
          <p:cNvPr id="3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76A55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5A9A-B404-4FAA-88E3-17287CD3A530}" type="slidenum">
              <a:rPr lang="ru-RU">
                <a:solidFill>
                  <a:srgbClr val="676A55"/>
                </a:solidFill>
              </a:rPr>
              <a:pPr/>
              <a:t>‹#›</a:t>
            </a:fld>
            <a:endParaRPr lang="ru-RU">
              <a:solidFill>
                <a:srgbClr val="676A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12188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normAutofit/>
          </a:bodyPr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676A55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76A55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8DEF5-4DCF-4DBD-9351-0F3E1D07D278}" type="slidenum">
              <a:rPr lang="ru-RU">
                <a:solidFill>
                  <a:srgbClr val="676A55"/>
                </a:solidFill>
              </a:rPr>
              <a:pPr/>
              <a:t>‹#›</a:t>
            </a:fld>
            <a:endParaRPr lang="ru-RU">
              <a:solidFill>
                <a:srgbClr val="676A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82704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7729" y="1062637"/>
            <a:ext cx="4599432" cy="3977640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rtlCol="0" anchor="ctr">
            <a:normAutofit/>
          </a:bodyPr>
          <a:lstStyle/>
          <a:p>
            <a:pPr indent="-274320">
              <a:buClr>
                <a:srgbClr val="72A376"/>
              </a:buClr>
              <a:buSzPct val="80000"/>
              <a:buFont typeface="Wingdings 2" pitchFamily="18" charset="2"/>
              <a:buNone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>
            <a:lvl1pPr>
              <a:buNone/>
              <a:defRPr sz="3200"/>
            </a:lvl1pPr>
          </a:lstStyle>
          <a:p>
            <a:r>
              <a:rPr lang="ru-RU" sz="2000" smtClean="0"/>
              <a:t>Вставка рисунка</a:t>
            </a:r>
            <a:endParaRPr lang="en-US" sz="200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676A55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76A55"/>
              </a:solidFill>
            </a:endParaRPr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F0E-92EF-48DD-A3B5-B2B519C815BD}" type="slidenum">
              <a:rPr lang="ru-RU">
                <a:solidFill>
                  <a:srgbClr val="676A55"/>
                </a:solidFill>
              </a:rPr>
              <a:pPr/>
              <a:t>‹#›</a:t>
            </a:fld>
            <a:endParaRPr lang="ru-RU">
              <a:solidFill>
                <a:srgbClr val="676A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09046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Rectangle 1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45720" rIns="4572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endParaRPr lang="ru-RU">
              <a:solidFill>
                <a:srgbClr val="676A55"/>
              </a:solidFill>
            </a:endParaRP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endParaRPr lang="ru-RU">
              <a:solidFill>
                <a:srgbClr val="676A55"/>
              </a:solidFill>
            </a:endParaRPr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fld id="{71F3A272-5D81-4E13-AA32-A2CC460DE123}" type="slidenum">
              <a:rPr lang="ru-RU">
                <a:solidFill>
                  <a:srgbClr val="676A55"/>
                </a:solidFill>
              </a:rPr>
              <a:pPr/>
              <a:t>‹#›</a:t>
            </a:fld>
            <a:endParaRPr lang="ru-RU">
              <a:solidFill>
                <a:srgbClr val="676A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031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ransition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eaLnBrk="1" hangingPunct="1">
        <a:buNone/>
        <a:defRPr lang="en-US" sz="4800" b="1" strike="noStrike" kern="1200" baseline="0" dirty="0" smtClean="0">
          <a:solidFill>
            <a:schemeClr val="tx2">
              <a:shade val="85000"/>
              <a:satMod val="150000"/>
            </a:schemeClr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indent="-274320" algn="l" eaLnBrk="1" hangingPunct="1"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784" indent="-228600" algn="l" eaLnBrk="1" hangingPunct="1"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3816" indent="-228600" algn="l" eaLnBrk="1" hangingPunct="1"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9848" indent="-228600" algn="l" eaLnBrk="1" hangingPunct="1">
        <a:buClr>
          <a:schemeClr val="tx2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marL="1316736" indent="-228600" algn="l" eaLnBrk="1" hangingPunct="1">
        <a:buClr>
          <a:schemeClr val="accent1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844824"/>
            <a:ext cx="9144000" cy="2160240"/>
          </a:xfrm>
        </p:spPr>
        <p:txBody>
          <a:bodyPr/>
          <a:lstStyle/>
          <a:p>
            <a:r>
              <a:rPr lang="ru-RU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Документы, </a:t>
            </a:r>
            <a:br>
              <a:rPr lang="ru-RU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вступающие в силу </a:t>
            </a:r>
            <a:br>
              <a:rPr lang="ru-RU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 1 марта 2023г.</a:t>
            </a:r>
            <a:endParaRPr lang="ru-RU" sz="4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51750" t="15687" r="10626" b="9648"/>
          <a:stretch/>
        </p:blipFill>
        <p:spPr>
          <a:xfrm>
            <a:off x="457200" y="311112"/>
            <a:ext cx="8424526" cy="470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7729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52625" t="28130" r="11501" b="4478"/>
          <a:stretch/>
        </p:blipFill>
        <p:spPr>
          <a:xfrm>
            <a:off x="251520" y="764704"/>
            <a:ext cx="8671740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647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900064"/>
          </a:xfrm>
        </p:spPr>
        <p:txBody>
          <a:bodyPr>
            <a:normAutofit fontScale="90000"/>
          </a:bodyPr>
          <a:lstStyle/>
          <a:p>
            <a:r>
              <a:rPr lang="ru-RU" sz="20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</a:t>
            </a:r>
            <a:r>
              <a:rPr lang="ru-RU" sz="20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Минпросвещения</a:t>
            </a:r>
            <a:r>
              <a:rPr lang="ru-RU" sz="20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России от 20.10.2022 N 915 "О внесении изменений в Порядок приема на обучение по образовательным программам среднего профессионального образования, утвержденный приказом Министерства просвещения Российской Федерации от 2 сентября 2020 г. N 457" (Зарегистрировано в Минюсте России 18.11.2022 N 71008)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12481" t="15854" r="62556" b="22250"/>
          <a:stretch/>
        </p:blipFill>
        <p:spPr>
          <a:xfrm>
            <a:off x="661150" y="2276872"/>
            <a:ext cx="7821699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5776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04800"/>
            <a:ext cx="8784976" cy="1540024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Правительства Российской Федерации от 24.11.2022 № 2136 "О внесении изменений в пункт 6 Правил формирования и ведения федеральной информационной системы "Федеральный реестр сведений о документах об образовании и (или) о квалификации, документах об обучении"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51750" t="12575" r="11500" b="9648"/>
          <a:stretch/>
        </p:blipFill>
        <p:spPr>
          <a:xfrm>
            <a:off x="539552" y="1988840"/>
            <a:ext cx="8147248" cy="484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0834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53500" t="37028" r="12375" b="37878"/>
          <a:stretch/>
        </p:blipFill>
        <p:spPr>
          <a:xfrm>
            <a:off x="0" y="304800"/>
            <a:ext cx="9144000" cy="197207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1520" y="2996952"/>
            <a:ext cx="8650742" cy="34778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Сведения о документах об образовании, выдаваемых с 1 января 2021 г.: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лицам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освоившим образовательные программы основного общего, среднего общего,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среднего профессионального образования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а также основные программы профессионального обучения, подлежат внесению в информационную систему в течение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20 дней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со дня выдачи указанных документов;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лицам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освоившим иные образовательные программы, подлежат внесению в информационную систему в течение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60 дней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со дня выдачи указанных документов.</a:t>
            </a:r>
          </a:p>
        </p:txBody>
      </p:sp>
    </p:spTree>
    <p:extLst>
      <p:ext uri="{BB962C8B-B14F-4D97-AF65-F5344CB8AC3E}">
        <p14:creationId xmlns:p14="http://schemas.microsoft.com/office/powerpoint/2010/main" val="1562656070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47800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Министерства просвещения РФ от 14 октября 2022 г. № 906 "Об утверждении Порядка заполнения, учета и выдачи дипломов о среднем профессиональном образовании и их дубликатов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12376" t="15686" r="63125" b="6538"/>
          <a:stretch/>
        </p:blipFill>
        <p:spPr>
          <a:xfrm>
            <a:off x="971600" y="1556791"/>
            <a:ext cx="7272808" cy="520772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392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Нормативные документы по ГИА</a:t>
            </a:r>
            <a:endParaRPr lang="ru-RU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3326" t="16542" r="15114" b="8681"/>
          <a:stretch>
            <a:fillRect/>
          </a:stretch>
        </p:blipFill>
        <p:spPr bwMode="auto">
          <a:xfrm>
            <a:off x="251520" y="620688"/>
            <a:ext cx="8640960" cy="5076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0" y="5661248"/>
            <a:ext cx="9144000" cy="936576"/>
          </a:xfrm>
          <a:prstGeom prst="rect">
            <a:avLst/>
          </a:prstGeom>
        </p:spPr>
        <p:txBody>
          <a:bodyPr anchor="b" anchorCtr="0">
            <a:normAutofit fontScale="90000" lnSpcReduction="10000"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63500" dist="38100" dir="822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lt"/>
                <a:cs typeface="Times New Roman" pitchFamily="18" charset="0"/>
              </a:rPr>
              <a:t/>
            </a:r>
            <a:b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63500" dist="38100" dir="822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lt"/>
                <a:cs typeface="Times New Roman" pitchFamily="18" charset="0"/>
              </a:rPr>
            </a:b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63500" dist="38100" dir="822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lt"/>
                <a:cs typeface="Times New Roman" pitchFamily="18" charset="0"/>
              </a:rPr>
              <a:t>с 1 сентября 2022 г. до 1 сентября 2028 г.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62250" t="15686" r="12375" b="6538"/>
          <a:stretch/>
        </p:blipFill>
        <p:spPr>
          <a:xfrm>
            <a:off x="539552" y="304800"/>
            <a:ext cx="7488832" cy="645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5234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52625" t="16115" r="11501" b="4327"/>
          <a:stretch/>
        </p:blipFill>
        <p:spPr>
          <a:xfrm>
            <a:off x="424332" y="332656"/>
            <a:ext cx="8312202" cy="518457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52625" t="15686" r="10626" b="6538"/>
          <a:stretch/>
        </p:blipFill>
        <p:spPr>
          <a:xfrm>
            <a:off x="755576" y="322915"/>
            <a:ext cx="8000612" cy="476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8616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836712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Порядок организации и осуществления образовательной деятельности по образовательным программам среднего профессионального образования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43702" y="5857875"/>
            <a:ext cx="3389811" cy="81471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200" b="1" dirty="0">
              <a:solidFill>
                <a:srgbClr val="215483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 rotWithShape="1">
          <a:blip r:embed="rId2" cstate="print"/>
          <a:srcRect l="51373" t="10615" r="11050" b="7760"/>
          <a:stretch/>
        </p:blipFill>
        <p:spPr bwMode="auto">
          <a:xfrm>
            <a:off x="570569" y="1484783"/>
            <a:ext cx="8002862" cy="45811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70569" y="6265234"/>
            <a:ext cx="81058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 1 марта 2023 г. и действует до 1 марта 2029 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г.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417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51750" t="12575" r="11500" b="6537"/>
          <a:stretch/>
        </p:blipFill>
        <p:spPr>
          <a:xfrm>
            <a:off x="481356" y="340712"/>
            <a:ext cx="8245749" cy="510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141652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50875" t="12575" r="26363" b="25689"/>
          <a:stretch/>
        </p:blipFill>
        <p:spPr>
          <a:xfrm>
            <a:off x="35685" y="0"/>
            <a:ext cx="5133904" cy="3916288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3" cstate="print"/>
          <a:srcRect l="51750" t="12575" r="16750" b="15871"/>
          <a:stretch/>
        </p:blipFill>
        <p:spPr>
          <a:xfrm>
            <a:off x="3449108" y="3192765"/>
            <a:ext cx="5694892" cy="3638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5710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60648"/>
            <a:ext cx="8640960" cy="6336704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Образовательные организации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осуществляющие образовательную деятельность по имеющим государственную аккредитацию образовательным программам среднего профессионального образования,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разрабатывают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указанные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образовательные программы в соответствии с федеральными государственными образовательными стандартами по соответствующим профессиям, специальностям среднего профессионального образования и с учетом соответствующих примерных основных образовательных программ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3068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332656"/>
            <a:ext cx="8496944" cy="6048672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Образовательные программы среднего профессионального образования, реализуемые на базе основного общего образования, разрабатываются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образовательными организациями, осуществляющими образовательную деятельность по имеющим государственную аккредитацию образовательным программам среднего профессионального образования,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на основе требований соответствующих федеральных государственных образовательных стандартов среднего общего и среднего профессионального образования с учетом получаемой профессии или специальности среднего профессионального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образования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32554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332656"/>
            <a:ext cx="8568952" cy="619268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Образовательная программа среднего профессионального образования представляет собой комплекс основных характеристик образования (объем, содержание, планируемые результаты) и организационно-педагогических условий, который представлен в виде учебного плана, календарного учебного графика, рабочих программ дисциплин (модулей), иных компонентов, оценочных и методических материалов, а также в виде рабочей программы воспитания, календарного плана воспитательной работы, форм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аттестации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62722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60648"/>
            <a:ext cx="8640960" cy="6264696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Образовательные организации ежегодно обновляют образовательные программы среднего профессионального образования с учетом развития науки, техники, культуры, экономики, технологий и социальной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сферы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indent="0">
              <a:buNone/>
            </a:pPr>
            <a:r>
              <a:rPr lang="ru-RU" baseline="30000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Период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освоения учебных предметов, курсов, дисциплин (модулей), практики, необходимых для получения обучающимися среднего общего образования, в течение срока освоения соответствующей образовательной программы среднего профессионального образования определяется образовательной организацией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самостоятельно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32401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60648"/>
            <a:ext cx="8640960" cy="626469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Численность обучающихся в учебной группе определяется образовательной организацией с учетом требований санитарных правил и норм к площадям помещений, используемых при осуществлении образовательной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деятельности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Исходя из специфики образовательной организации учебные занятия и практика могут проводиться образовательной организацией с группами обучающихся различной численности и отдельными обучающимися, а также с разделением группы на подгруппы. Образовательная организация вправе объединять группы обучающихся при проведении учебных занятий в виде лекций.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13322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60648"/>
            <a:ext cx="8640960" cy="6264696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Количество экзаменов в процессе промежуточной аттестации обучающихся не должно превышать 8 экзаменов в учебном году, а количество зачетов - 10. В указанное количество не входят экзамены и зачеты по физической культуре и факультативным учебным курсам, дисциплинам (модулям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Обучающимся по образовательным программам среднего профессионального образования после прохождения итоговой аттестации предоставляются по их заявлению каникулы в пределах срока освоения соответствующей образовательной программы среднего профессионального образования, по окончании которых производится отчисление обучающихся в связи с получением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образования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78426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1853788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</a:t>
            </a:r>
            <a:r>
              <a:rPr lang="ru-RU" sz="20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Минпросвещения</a:t>
            </a:r>
            <a:r>
              <a:rPr lang="ru-RU" sz="20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России от 20.12.2022 N 1152 "О внесении изменения в пункт 17 Порядка организации и осуществления образовательной деятельности по образовательным программам среднего профессионального образования, утвержденного приказом Министерства просвещения Российской Федерации от 24 августа 2022 г. N 762" (Зарегистрировано в Минюсте России 30.12.2022 N 71931</a:t>
            </a:r>
            <a:r>
              <a:rPr lang="ru-RU" sz="20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000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12375" t="15686" r="63125" b="13622"/>
          <a:stretch/>
        </p:blipFill>
        <p:spPr>
          <a:xfrm>
            <a:off x="539552" y="1970420"/>
            <a:ext cx="7488832" cy="419488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39552" y="6165304"/>
            <a:ext cx="8208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 1 марта 2023 г. и действует до 1 марта 2029 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0366473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Human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6824</TotalTime>
  <Words>513</Words>
  <Application>Microsoft Office PowerPoint</Application>
  <PresentationFormat>Экран (4:3)</PresentationFormat>
  <Paragraphs>25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Times New Roman</vt:lpstr>
      <vt:lpstr>Trebuchet MS</vt:lpstr>
      <vt:lpstr>Wingdings 2</vt:lpstr>
      <vt:lpstr>1_Human</vt:lpstr>
      <vt:lpstr>   Документы,  вступающие в силу  с 1 марта 2023г.</vt:lpstr>
      <vt:lpstr>Порядок организации и осуществления образовательной деятельности по образовательным программам среднего профессионального образования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Приказ Минпросвещения России от 20.12.2022 N 1152 "О внесении изменения в пункт 17 Порядка организации и осуществления образовательной деятельности по образовательным программам среднего профессионального образования, утвержденного приказом Министерства просвещения Российской Федерации от 24 августа 2022 г. N 762" (Зарегистрировано в Минюсте России 30.12.2022 N 71931)</vt:lpstr>
      <vt:lpstr>Презентация PowerPoint</vt:lpstr>
      <vt:lpstr>Презентация PowerPoint</vt:lpstr>
      <vt:lpstr>Приказ Минпросвещения России от 20.10.2022 N 915 "О внесении изменений в Порядок приема на обучение по образовательным программам среднего профессионального образования, утвержденный приказом Министерства просвещения Российской Федерации от 2 сентября 2020 г. N 457" (Зарегистрировано в Минюсте России 18.11.2022 N 71008)</vt:lpstr>
      <vt:lpstr>Постановление Правительства Российской Федерации от 24.11.2022 № 2136 "О внесении изменений в пункт 6 Правил формирования и ведения федеральной информационной системы "Федеральный реестр сведений о документах об образовании и (или) о квалификации, документах об обучении"</vt:lpstr>
      <vt:lpstr>Презентация PowerPoint</vt:lpstr>
      <vt:lpstr>Приказ Министерства просвещения РФ от 14 октября 2022 г. № 906 "Об утверждении Порядка заполнения, учета и выдачи дипломов о среднем профессиональном образовании и их дубликатов"</vt:lpstr>
      <vt:lpstr>Нормативные документы по ГИА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Владимир</dc:creator>
  <cp:lastModifiedBy>НМЦ</cp:lastModifiedBy>
  <cp:revision>914</cp:revision>
  <cp:lastPrinted>1601-01-01T00:00:00Z</cp:lastPrinted>
  <dcterms:created xsi:type="dcterms:W3CDTF">1601-01-01T00:00:00Z</dcterms:created>
  <dcterms:modified xsi:type="dcterms:W3CDTF">2023-03-01T11:45:39Z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