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57" r:id="rId4"/>
    <p:sldId id="273" r:id="rId5"/>
    <p:sldId id="274" r:id="rId6"/>
    <p:sldId id="275" r:id="rId7"/>
    <p:sldId id="276" r:id="rId8"/>
    <p:sldId id="277" r:id="rId9"/>
    <p:sldId id="280" r:id="rId10"/>
    <p:sldId id="279" r:id="rId11"/>
    <p:sldId id="282" r:id="rId12"/>
    <p:sldId id="281" r:id="rId13"/>
    <p:sldId id="283" r:id="rId14"/>
    <p:sldId id="284" r:id="rId15"/>
    <p:sldId id="260" r:id="rId16"/>
  </p:sldIdLst>
  <p:sldSz cx="10691813" cy="7559675"/>
  <p:notesSz cx="6797675" cy="9926638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7B"/>
    <a:srgbClr val="16152E"/>
    <a:srgbClr val="242855"/>
    <a:srgbClr val="DCE6F2"/>
    <a:srgbClr val="F2F2F2"/>
    <a:srgbClr val="003399"/>
    <a:srgbClr val="00EEFF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36" autoAdjust="0"/>
  </p:normalViewPr>
  <p:slideViewPr>
    <p:cSldViewPr>
      <p:cViewPr varScale="1">
        <p:scale>
          <a:sx n="106" d="100"/>
          <a:sy n="106" d="100"/>
        </p:scale>
        <p:origin x="1254" y="10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470CF-E040-447B-800C-06CCAF5DD091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86529E4-26E0-48BB-B160-26D549D41224}" type="pres">
      <dgm:prSet presAssocID="{3CE470CF-E040-447B-800C-06CCAF5DD0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D9EA2F2-033F-4C24-AF56-6DBFFB5E0B91}" type="presOf" srcId="{3CE470CF-E040-447B-800C-06CCAF5DD091}" destId="{B86529E4-26E0-48BB-B160-26D549D4122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81B6E-D5E1-4083-A28B-1E0CC564EB2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C620E-5262-4E5A-860D-E6CDD1FD1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1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B234-2D74-4197-A6A0-F77BE6FA86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2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64BBA-59A5-4F23-8A5D-04DB6AED25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D49DE97-5594-4A62-982E-7A8199A097CB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D4B4E85-0C93-4EBC-B6B0-18D14A9F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1" y="611485"/>
            <a:ext cx="5300279" cy="1229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A5D480-BB48-448E-A1B5-A6506C79A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>
            <a:off x="4772238" y="1161484"/>
            <a:ext cx="5919575" cy="63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395" t="7303"/>
          <a:stretch/>
        </p:blipFill>
        <p:spPr>
          <a:xfrm>
            <a:off x="4771681" y="1161484"/>
            <a:ext cx="5919575" cy="6398191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xmlns="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7" y="6858076"/>
            <a:ext cx="2078690" cy="491904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9509527" y="7092205"/>
            <a:ext cx="1020955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lIns="99551" tIns="49775" rIns="99551" bIns="49775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591" y="1763926"/>
            <a:ext cx="9622632" cy="4989036"/>
          </a:xfrm>
          <a:prstGeom prst="rect">
            <a:avLst/>
          </a:prstGeom>
        </p:spPr>
        <p:txBody>
          <a:bodyPr lIns="99551" tIns="49775" rIns="99551" bIns="49775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07CC78F9-5F67-4CB2-8EE9-5E7D6D12EB5C}" type="datetimeFigureOut">
              <a:rPr lang="ru-RU" smtClean="0"/>
              <a:pPr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lIns="99551" tIns="49775" rIns="99551" bIns="49775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16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1"/>
            <a:ext cx="9088041" cy="16204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2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591" y="7006701"/>
            <a:ext cx="2494756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036" y="7006701"/>
            <a:ext cx="3385741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2466" y="7006701"/>
            <a:ext cx="2494756" cy="402483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820001" y="207940"/>
            <a:ext cx="7661914" cy="4759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339" b="1" baseline="0">
                <a:solidFill>
                  <a:schemeClr val="bg1"/>
                </a:solidFill>
                <a:latin typeface="a_AvanteBs" panose="020B0402020202020204" pitchFamily="34" charset="-52"/>
              </a:defRPr>
            </a:lvl1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483" y="1319198"/>
            <a:ext cx="4462432" cy="523878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105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dirty="0"/>
              <a:t>Вставить текст слайда</a:t>
            </a:r>
          </a:p>
        </p:txBody>
      </p:sp>
      <p:sp>
        <p:nvSpPr>
          <p:cNvPr id="7" name="Диаграмма 2"/>
          <p:cNvSpPr>
            <a:spLocks noGrp="1"/>
          </p:cNvSpPr>
          <p:nvPr>
            <p:ph type="chart" sz="quarter" idx="13" hasCustomPrompt="1"/>
          </p:nvPr>
        </p:nvSpPr>
        <p:spPr>
          <a:xfrm>
            <a:off x="462200" y="1319445"/>
            <a:ext cx="5305070" cy="52392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105" baseline="0">
                <a:latin typeface="Century Gothic" panose="020B0502020202020204" pitchFamily="34" charset="0"/>
              </a:defRPr>
            </a:lvl1pPr>
          </a:lstStyle>
          <a:p>
            <a:r>
              <a:rPr lang="ru-RU" sz="2105" dirty="0">
                <a:latin typeface="Century Gothic" panose="020B0502020202020204" pitchFamily="34" charset="0"/>
              </a:rPr>
              <a:t>Вставить диаграмму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26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 hasCustomPrompt="1"/>
          </p:nvPr>
        </p:nvSpPr>
        <p:spPr>
          <a:xfrm>
            <a:off x="2820001" y="207940"/>
            <a:ext cx="7661914" cy="4759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339" b="1" baseline="0">
                <a:solidFill>
                  <a:schemeClr val="bg1"/>
                </a:solidFill>
                <a:latin typeface="a_AvanteBs" panose="020B0402020202020204" pitchFamily="34" charset="-52"/>
              </a:defRPr>
            </a:lvl1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462200" y="6637465"/>
            <a:ext cx="7998441" cy="5547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105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ru-RU" sz="2105" dirty="0">
                <a:latin typeface="Century Gothic" panose="020B0502020202020204" pitchFamily="34" charset="0"/>
              </a:rPr>
              <a:t>Вставить подпись к диаграмме</a:t>
            </a:r>
            <a:endParaRPr lang="ru-RU" dirty="0"/>
          </a:p>
        </p:txBody>
      </p:sp>
      <p:sp>
        <p:nvSpPr>
          <p:cNvPr id="7" name="Диаграмма 2"/>
          <p:cNvSpPr>
            <a:spLocks noGrp="1"/>
          </p:cNvSpPr>
          <p:nvPr>
            <p:ph type="chart" sz="quarter" idx="14" hasCustomPrompt="1"/>
          </p:nvPr>
        </p:nvSpPr>
        <p:spPr>
          <a:xfrm>
            <a:off x="462201" y="1319445"/>
            <a:ext cx="10019862" cy="52392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105" baseline="0">
                <a:latin typeface="Century Gothic" panose="020B0502020202020204" pitchFamily="34" charset="0"/>
              </a:defRPr>
            </a:lvl1pPr>
          </a:lstStyle>
          <a:p>
            <a:r>
              <a:rPr lang="ru-RU" sz="2105" dirty="0">
                <a:latin typeface="Century Gothic" panose="020B0502020202020204" pitchFamily="34" charset="0"/>
              </a:rPr>
              <a:t>Вставить диаграмму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76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A11801-E7AE-4494-8F24-30C15F790230}"/>
              </a:ext>
            </a:extLst>
          </p:cNvPr>
          <p:cNvSpPr txBox="1"/>
          <p:nvPr/>
        </p:nvSpPr>
        <p:spPr>
          <a:xfrm>
            <a:off x="802887" y="2308922"/>
            <a:ext cx="912817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ru-RU" sz="5400" b="1" i="0" u="none" strike="noStrike" dirty="0" smtClean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МОЛОДЫЕ ПРОФЕССИОНАЛЫ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EF5D81-FA8E-41A3-B7EE-8CA72D2D35D0}"/>
              </a:ext>
            </a:extLst>
          </p:cNvPr>
          <p:cNvSpPr txBox="1"/>
          <p:nvPr/>
        </p:nvSpPr>
        <p:spPr>
          <a:xfrm>
            <a:off x="802888" y="4784493"/>
            <a:ext cx="511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0" i="0" u="none" strike="noStrike" baseline="0" dirty="0" smtClean="0">
                <a:solidFill>
                  <a:srgbClr val="FFFFFF"/>
                </a:solidFill>
                <a:latin typeface="Arial "/>
                <a:cs typeface="Arial" panose="020B0604020202020204" pitchFamily="34" charset="0"/>
              </a:rPr>
              <a:t>ПОВЫШЕНИЕ КОНКУРЕНТОСПОБНОСТИ ПРОФЕССИОНАЛЬНОГО ОБРАЗОВАНИЯ</a:t>
            </a:r>
            <a:endParaRPr lang="ru-RU" sz="4800" dirty="0">
              <a:latin typeface="Arial 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84121F-B42D-45EC-BA43-3D934EF45CF0}"/>
              </a:ext>
            </a:extLst>
          </p:cNvPr>
          <p:cNvSpPr txBox="1"/>
          <p:nvPr/>
        </p:nvSpPr>
        <p:spPr>
          <a:xfrm>
            <a:off x="7578154" y="6406662"/>
            <a:ext cx="23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b="0" i="0" u="none" strike="noStrike" baseline="0" dirty="0" smtClean="0">
                <a:solidFill>
                  <a:srgbClr val="00EEFF"/>
                </a:solidFill>
                <a:latin typeface="Arial "/>
                <a:cs typeface="Arial" panose="020B0604020202020204" pitchFamily="34" charset="0"/>
              </a:rPr>
              <a:t>12 МАРТА 2021 Г</a:t>
            </a:r>
            <a:endParaRPr lang="ru-RU" sz="4800" dirty="0">
              <a:solidFill>
                <a:srgbClr val="00EEFF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410646BD-9604-4807-ACE3-93218503D346}"/>
              </a:ext>
            </a:extLst>
          </p:cNvPr>
          <p:cNvSpPr txBox="1">
            <a:spLocks/>
          </p:cNvSpPr>
          <p:nvPr/>
        </p:nvSpPr>
        <p:spPr>
          <a:xfrm>
            <a:off x="834581" y="6225292"/>
            <a:ext cx="3312368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45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345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302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691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59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036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73824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67280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60736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54192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47648" indent="0" algn="ctr" defTabSz="986912" rtl="0" eaLnBrk="1" latinLnBrk="0" hangingPunct="1">
              <a:spcBef>
                <a:spcPct val="20000"/>
              </a:spcBef>
              <a:buFont typeface="Arial" pitchFamily="34" charset="0"/>
              <a:buNone/>
              <a:defRPr sz="215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 smtClean="0">
                <a:solidFill>
                  <a:srgbClr val="00EEFF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Д-5</a:t>
            </a:r>
            <a:endParaRPr lang="en-US" sz="1200" b="1" dirty="0">
              <a:solidFill>
                <a:srgbClr val="00EEFF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algn="l"/>
            <a:r>
              <a:rPr lang="ru-RU" sz="1200" dirty="0" smtClean="0">
                <a:solidFill>
                  <a:srgbClr val="00EEFF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ДЕПАРТАМЕНТ ГОСУДАРСТВЕННОЙ ПОЛИТИКИ В СФЕРЕ  СРЕДНЕГО ПРОФЕССИОНАЛЬНОГО ОБРАЗОВАНИЯ И ПРОФЕССИОНАЛЬНОГО ОБУЧЕНИЯ</a:t>
            </a:r>
            <a:endParaRPr lang="ru-RU" sz="1200" dirty="0">
              <a:solidFill>
                <a:srgbClr val="00EEFF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>
            <a:extLst>
              <a:ext uri="{FF2B5EF4-FFF2-40B4-BE49-F238E27FC236}">
                <a16:creationId xmlns:a16="http://schemas.microsoft.com/office/drawing/2014/main" xmlns="" id="{4C67A7E4-BA7A-44B8-8A69-9281F485F388}"/>
              </a:ext>
            </a:extLst>
          </p:cNvPr>
          <p:cNvSpPr txBox="1">
            <a:spLocks/>
          </p:cNvSpPr>
          <p:nvPr/>
        </p:nvSpPr>
        <p:spPr>
          <a:xfrm>
            <a:off x="593378" y="350814"/>
            <a:ext cx="9721078" cy="1124767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u="sng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ПОКАЗАТЕЛЬ:</a:t>
            </a:r>
          </a:p>
          <a:p>
            <a:pPr defTabSz="986912">
              <a:spcBef>
                <a:spcPct val="0"/>
              </a:spcBef>
              <a:defRPr/>
            </a:pP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ЧИСЛЕННОСТЬ ГРАЖДАН, ОХВАЧЕННЫХ ДЕЯТЕЛЬНОСТЬЮ ЦЕНТРОВ ОПЕРЕЖАЮЩЕЙ ПРОФЕССИОНАЛЬНОЙ ПОДГОТОВКИ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1476940" y="5663311"/>
            <a:ext cx="7398151" cy="74073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79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При определении показателя нарастающим итогом следует учитывать </a:t>
            </a:r>
          </a:p>
          <a:p>
            <a:r>
              <a:rPr lang="ru-RU" sz="1579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и результаты прошлых периодов!</a:t>
            </a: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729944" y="1475581"/>
            <a:ext cx="9152465" cy="187220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579" b="1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Центр опережающей профессиональной подготовки (ЦОПП) </a:t>
            </a:r>
            <a:r>
              <a:rPr lang="ru-RU" sz="1579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- организация (структурное подразделение организации, филиал организации), координирующая развитие и использование ресурсов субъекта Российской Федерации в целях опережающей профессиональной подготовки, в том числе профессиональной ориентации, ускоренного профессионального обучения, подготовки, переподготовки, повышения квалификации всех категорий граждан по наиболее востребованным, новым и перспективным профессиям и компетенциям на уровне, соответствующем лучшим мировым стандартам и </a:t>
            </a:r>
            <a:r>
              <a:rPr lang="ru-RU" sz="1579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практикам.</a:t>
            </a:r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2639124" y="3443768"/>
            <a:ext cx="7398151" cy="183194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прошедшие обучение </a:t>
            </a:r>
            <a:r>
              <a:rPr lang="ru-RU" sz="16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по всем видам образовательных </a:t>
            </a:r>
            <a:r>
              <a: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программ, предлагаемых ЦОПП;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принявшие </a:t>
            </a:r>
            <a:r>
              <a:rPr lang="ru-RU" sz="16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участие в </a:t>
            </a:r>
            <a:r>
              <a:rPr lang="ru-RU" sz="1600" kern="0" dirty="0" err="1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профориентационных</a:t>
            </a:r>
            <a:r>
              <a:rPr lang="ru-RU" sz="16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мероприятиях, проводимых </a:t>
            </a:r>
            <a:r>
              <a:rPr lang="ru-RU" sz="16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ЦОПП, и профессиональных пробах на базе </a:t>
            </a:r>
            <a:r>
              <a: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ЦОПП;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обратившиеся </a:t>
            </a:r>
            <a:r>
              <a:rPr lang="ru-RU" sz="16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в ЦОПП для консультирования по построению индивидуального плана </a:t>
            </a:r>
            <a:r>
              <a: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обучения</a:t>
            </a:r>
            <a:endParaRPr lang="ru-RU" sz="1600" kern="0" dirty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1DB8EBD-9BDA-462E-ACB7-E6255CD02B41}"/>
              </a:ext>
            </a:extLst>
          </p:cNvPr>
          <p:cNvCxnSpPr>
            <a:cxnSpLocks/>
          </p:cNvCxnSpPr>
          <p:nvPr/>
        </p:nvCxnSpPr>
        <p:spPr>
          <a:xfrm flipV="1">
            <a:off x="2491026" y="3467739"/>
            <a:ext cx="0" cy="180797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AE24B2-25DD-4A4A-94A3-3E42A61BF021}"/>
              </a:ext>
            </a:extLst>
          </p:cNvPr>
          <p:cNvSpPr/>
          <p:nvPr/>
        </p:nvSpPr>
        <p:spPr>
          <a:xfrm>
            <a:off x="521045" y="3752965"/>
            <a:ext cx="1911790" cy="107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граждане, охваченные</a:t>
            </a:r>
            <a:br>
              <a:rPr lang="ru-RU" sz="1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</a:br>
            <a:r>
              <a:rPr lang="ru-RU" sz="1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деятельностью ЦОПП</a:t>
            </a:r>
            <a:endParaRPr lang="ru-RU" sz="16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4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5001" r="14896" b="7037"/>
          <a:stretch/>
        </p:blipFill>
        <p:spPr bwMode="auto">
          <a:xfrm>
            <a:off x="3156788" y="3022065"/>
            <a:ext cx="1936528" cy="11642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25500" r="13854" b="8704"/>
          <a:stretch/>
        </p:blipFill>
        <p:spPr bwMode="auto">
          <a:xfrm>
            <a:off x="5430103" y="3022065"/>
            <a:ext cx="1960670" cy="117875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56788" y="3022065"/>
            <a:ext cx="2448289" cy="27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z="1169" dirty="0">
                <a:solidFill>
                  <a:srgbClr val="F85940"/>
                </a:solidFill>
              </a:rPr>
              <a:t>14 субъектов РФ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8497" y="3022065"/>
            <a:ext cx="1833339" cy="27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z="1169" dirty="0">
                <a:solidFill>
                  <a:srgbClr val="F85940"/>
                </a:solidFill>
              </a:rPr>
              <a:t>29 субъектов РФ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5906" y="1780500"/>
            <a:ext cx="2174406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476" indent="-200476">
              <a:buFont typeface="+mj-lt"/>
              <a:buAutoNum type="arabicPeriod"/>
            </a:pPr>
            <a:r>
              <a:rPr lang="ru-RU" sz="994" dirty="0"/>
              <a:t>Алтайский край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Забайкальский край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Краснодарский край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Нижегородская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Новосибирская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Пермский край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Республика Башкортостан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3460" y="1786949"/>
            <a:ext cx="2309076" cy="13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94" dirty="0"/>
              <a:t>8.      Республика Бурятия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Республика Дагестан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Республика Саха (Якутия)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Ростовская область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Самарская область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Санкт-Петербург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Саратовская область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Ставропольский край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4095" y="1786950"/>
            <a:ext cx="1768134" cy="13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476" indent="-200476">
              <a:buFont typeface="+mj-lt"/>
              <a:buAutoNum type="arabicPeriod"/>
            </a:pPr>
            <a:r>
              <a:rPr lang="ru-RU" sz="994" dirty="0"/>
              <a:t>Амурская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Астраханская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Волгоградская область</a:t>
            </a:r>
          </a:p>
          <a:p>
            <a:r>
              <a:rPr lang="ru-RU" sz="994" dirty="0"/>
              <a:t>4.   Воронежская область</a:t>
            </a:r>
          </a:p>
          <a:p>
            <a:r>
              <a:rPr lang="ru-RU" sz="994" dirty="0"/>
              <a:t>5.   Иркутская область</a:t>
            </a:r>
          </a:p>
          <a:p>
            <a:r>
              <a:rPr lang="ru-RU" sz="994" dirty="0"/>
              <a:t>6.   Кемеровская область</a:t>
            </a:r>
          </a:p>
          <a:p>
            <a:r>
              <a:rPr lang="ru-RU" sz="994" dirty="0"/>
              <a:t>7.   Московская область</a:t>
            </a:r>
          </a:p>
          <a:p>
            <a:pPr marL="200476" indent="-200476">
              <a:buFont typeface="+mj-lt"/>
              <a:buAutoNum type="arabicPeriod"/>
            </a:pPr>
            <a:endParaRPr lang="ru-RU" sz="1052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230622" y="1780500"/>
            <a:ext cx="2862693" cy="11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Новгородская область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Республика Северная Осетия-Алания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Республика Татарстан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Свердловская область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Тверская область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Томская область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Тюменская область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261709" y="2011703"/>
            <a:ext cx="0" cy="404144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50828" y="1446265"/>
            <a:ext cx="3122443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3" b="1" dirty="0">
                <a:solidFill>
                  <a:srgbClr val="339966"/>
                </a:solidFill>
              </a:rPr>
              <a:t>Нарастающий итог по 2020 году</a:t>
            </a: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xmlns="" id="{DCE9554A-44DC-7248-B825-F735D9C1A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25139" r="14166" b="8518"/>
          <a:stretch/>
        </p:blipFill>
        <p:spPr bwMode="auto">
          <a:xfrm>
            <a:off x="3156788" y="4200822"/>
            <a:ext cx="1936528" cy="115791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3265D5-0CCC-574B-BE39-557ACDD798B8}"/>
              </a:ext>
            </a:extLst>
          </p:cNvPr>
          <p:cNvSpPr txBox="1"/>
          <p:nvPr/>
        </p:nvSpPr>
        <p:spPr>
          <a:xfrm>
            <a:off x="3240985" y="4200821"/>
            <a:ext cx="1833339" cy="27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z="1169" dirty="0">
                <a:solidFill>
                  <a:srgbClr val="F85940"/>
                </a:solidFill>
              </a:rPr>
              <a:t>44 субъекта РФ</a:t>
            </a: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ACB2BCB0-110B-4B4E-88C9-A2991C3A3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26831" r="14271" b="8704"/>
          <a:stretch/>
        </p:blipFill>
        <p:spPr bwMode="auto">
          <a:xfrm>
            <a:off x="5430103" y="4200821"/>
            <a:ext cx="1959455" cy="1178756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6E7E20A-EB2D-6D42-A09E-F33187DE4D03}"/>
              </a:ext>
            </a:extLst>
          </p:cNvPr>
          <p:cNvSpPr txBox="1"/>
          <p:nvPr/>
        </p:nvSpPr>
        <p:spPr>
          <a:xfrm>
            <a:off x="5598497" y="4200821"/>
            <a:ext cx="1833339" cy="272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z="1169" dirty="0">
                <a:solidFill>
                  <a:srgbClr val="F85940"/>
                </a:solidFill>
              </a:rPr>
              <a:t>59 субъектов РФ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A2ACF25-750D-754F-98CE-CF087ED46C9E}"/>
              </a:ext>
            </a:extLst>
          </p:cNvPr>
          <p:cNvSpPr/>
          <p:nvPr/>
        </p:nvSpPr>
        <p:spPr>
          <a:xfrm>
            <a:off x="294095" y="5418532"/>
            <a:ext cx="1634422" cy="1163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476" indent="-200476">
              <a:buFont typeface="+mj-lt"/>
              <a:buAutoNum type="arabicPeriod"/>
            </a:pPr>
            <a:r>
              <a:rPr lang="ru-RU" sz="994" dirty="0"/>
              <a:t>Белгородская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Брянская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Владимирская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Вологодская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Кировская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Курская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Пензенская область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27A018A3-D025-8449-8177-07F30775DDE4}"/>
              </a:ext>
            </a:extLst>
          </p:cNvPr>
          <p:cNvSpPr/>
          <p:nvPr/>
        </p:nvSpPr>
        <p:spPr>
          <a:xfrm>
            <a:off x="2230622" y="5407414"/>
            <a:ext cx="1971059" cy="1316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Рязанская область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Тамбовская область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Тульская область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Удмуртская Республика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Ульяновская область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Чеченская Республика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Чувашская Республика</a:t>
            </a:r>
          </a:p>
          <a:p>
            <a:pPr marL="300715" indent="-300715">
              <a:buFont typeface="+mj-lt"/>
              <a:buAutoNum type="arabicPeriod" startAt="8"/>
            </a:pPr>
            <a:r>
              <a:rPr lang="ru-RU" sz="994" dirty="0"/>
              <a:t>Ярославская область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A43A68E-01D3-4740-B786-9356AF7066EC}"/>
              </a:ext>
            </a:extLst>
          </p:cNvPr>
          <p:cNvSpPr txBox="1"/>
          <p:nvPr/>
        </p:nvSpPr>
        <p:spPr>
          <a:xfrm>
            <a:off x="-134048" y="4730277"/>
            <a:ext cx="3122443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3" b="1" dirty="0">
                <a:solidFill>
                  <a:srgbClr val="339966"/>
                </a:solidFill>
              </a:rPr>
              <a:t>Нарастающий итог по 2021 году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0D35B6F7-EE66-E54F-8CEF-E3194DE9586F}"/>
              </a:ext>
            </a:extLst>
          </p:cNvPr>
          <p:cNvSpPr txBox="1"/>
          <p:nvPr/>
        </p:nvSpPr>
        <p:spPr>
          <a:xfrm>
            <a:off x="7366631" y="4730278"/>
            <a:ext cx="2841645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3" b="1" dirty="0">
                <a:solidFill>
                  <a:srgbClr val="339966"/>
                </a:solidFill>
              </a:rPr>
              <a:t>Нарастающий итог по 2022 году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561A037-0897-2C43-AC02-A9D5D9A54E47}"/>
              </a:ext>
            </a:extLst>
          </p:cNvPr>
          <p:cNvSpPr txBox="1"/>
          <p:nvPr/>
        </p:nvSpPr>
        <p:spPr>
          <a:xfrm>
            <a:off x="5345906" y="5407414"/>
            <a:ext cx="2174406" cy="13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476" indent="-200476">
              <a:buFont typeface="+mj-lt"/>
              <a:buAutoNum type="arabicPeriod"/>
            </a:pPr>
            <a:r>
              <a:rPr lang="ru-RU" sz="994" dirty="0"/>
              <a:t>Кабардино-Балкарская Республика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Калининградская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Костромская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Курганская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Ленинградская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Липецкая область</a:t>
            </a:r>
          </a:p>
          <a:p>
            <a:pPr marL="200476" indent="-200476">
              <a:buFont typeface="+mj-lt"/>
              <a:buAutoNum type="arabicPeriod"/>
            </a:pPr>
            <a:r>
              <a:rPr lang="ru-RU" sz="994" dirty="0"/>
              <a:t>Мурманская область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568FCF0-F6F3-8A41-9386-0EFC6319BD63}"/>
              </a:ext>
            </a:extLst>
          </p:cNvPr>
          <p:cNvSpPr txBox="1"/>
          <p:nvPr/>
        </p:nvSpPr>
        <p:spPr>
          <a:xfrm>
            <a:off x="7583460" y="5407414"/>
            <a:ext cx="2309076" cy="131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94" dirty="0"/>
              <a:t>8.      Орловская область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Псковская область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Республика Адыгея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Республика Карелия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Республика Марий Эл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Республика Мордовия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Севастополь</a:t>
            </a:r>
          </a:p>
          <a:p>
            <a:pPr marL="300715" indent="-300715">
              <a:buFont typeface="+mj-lt"/>
              <a:buAutoNum type="arabicPeriod" startAt="9"/>
            </a:pPr>
            <a:r>
              <a:rPr lang="ru-RU" sz="994" dirty="0"/>
              <a:t>Смоленская область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436B14E-7358-3C4F-AE18-7BBE41DABFF2}"/>
              </a:ext>
            </a:extLst>
          </p:cNvPr>
          <p:cNvSpPr txBox="1"/>
          <p:nvPr/>
        </p:nvSpPr>
        <p:spPr>
          <a:xfrm>
            <a:off x="294095" y="1422325"/>
            <a:ext cx="4294040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Субсидия в 2019 году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11EDD1D-97FA-0944-A469-5CEA06DCDFD3}"/>
              </a:ext>
            </a:extLst>
          </p:cNvPr>
          <p:cNvSpPr txBox="1"/>
          <p:nvPr/>
        </p:nvSpPr>
        <p:spPr>
          <a:xfrm>
            <a:off x="5345906" y="1422325"/>
            <a:ext cx="4294040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Субсидия в 2020 году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1D1D522-DA04-1447-8096-BD15D93B5172}"/>
              </a:ext>
            </a:extLst>
          </p:cNvPr>
          <p:cNvSpPr txBox="1"/>
          <p:nvPr/>
        </p:nvSpPr>
        <p:spPr>
          <a:xfrm>
            <a:off x="294095" y="4983716"/>
            <a:ext cx="4294040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Субсидия в 2021 году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404FA-5603-EA47-B28A-2721FEC1F084}"/>
              </a:ext>
            </a:extLst>
          </p:cNvPr>
          <p:cNvSpPr txBox="1"/>
          <p:nvPr/>
        </p:nvSpPr>
        <p:spPr>
          <a:xfrm>
            <a:off x="7535024" y="4958593"/>
            <a:ext cx="4294040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Субсидия в 2022 году</a:t>
            </a:r>
          </a:p>
        </p:txBody>
      </p:sp>
      <p:sp>
        <p:nvSpPr>
          <p:cNvPr id="33" name="Название 1">
            <a:extLst>
              <a:ext uri="{FF2B5EF4-FFF2-40B4-BE49-F238E27FC236}">
                <a16:creationId xmlns:a16="http://schemas.microsoft.com/office/drawing/2014/main" xmlns="" id="{4C67A7E4-BA7A-44B8-8A69-9281F485F388}"/>
              </a:ext>
            </a:extLst>
          </p:cNvPr>
          <p:cNvSpPr txBox="1">
            <a:spLocks/>
          </p:cNvSpPr>
          <p:nvPr/>
        </p:nvSpPr>
        <p:spPr>
          <a:xfrm>
            <a:off x="294095" y="297557"/>
            <a:ext cx="9721078" cy="891505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РЕЗУЛЬТАТЫ ОТБОРА СУБЪЕКТОВ РОССИЙСКОЙ ФЕДЕРАЦИИ НА ПРЕДОСТАВЛЕНИЕ </a:t>
            </a:r>
          </a:p>
          <a:p>
            <a:pPr defTabSz="986912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В 2019-2022 ГОДАХ СУБСИДИИ ИЗ ФЕДЕРАЛЬНОГО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666806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нтернет\Desktop\заплат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76" y="436534"/>
            <a:ext cx="1554404" cy="5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3576" y="451037"/>
            <a:ext cx="7895607" cy="377521"/>
          </a:xfrm>
          <a:prstGeom prst="rect">
            <a:avLst/>
          </a:prstGeom>
          <a:noFill/>
        </p:spPr>
        <p:txBody>
          <a:bodyPr wrap="square" lIns="99551" tIns="49775" rIns="99551" bIns="49775" rtlCol="0">
            <a:sp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ФИНАНСОВОЕ ОБЕСПЕЧЕНИЕ СОЗДАНИЯ ЦОПП</a:t>
            </a:r>
            <a:endParaRPr lang="ru-RU" sz="1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45215516"/>
              </p:ext>
            </p:extLst>
          </p:nvPr>
        </p:nvGraphicFramePr>
        <p:xfrm>
          <a:off x="993577" y="1954202"/>
          <a:ext cx="8538029" cy="357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80882"/>
              </p:ext>
            </p:extLst>
          </p:nvPr>
        </p:nvGraphicFramePr>
        <p:xfrm>
          <a:off x="1169442" y="2843733"/>
          <a:ext cx="8697874" cy="308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5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7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7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7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402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Показатели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2021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2022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2023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02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Количество создаваемых ЦОПП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15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15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15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884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Объем федерального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финансирования</a:t>
                      </a:r>
                    </a:p>
                    <a:p>
                      <a:pPr algn="ctr"/>
                      <a:r>
                        <a:rPr lang="ru-RU" sz="2200" dirty="0" smtClean="0"/>
                        <a:t>(тыс.</a:t>
                      </a:r>
                      <a:r>
                        <a:rPr lang="ru-RU" sz="2200" baseline="0" dirty="0" smtClean="0"/>
                        <a:t> рублей)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300 000,00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300 000,00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300 000,00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02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 ЦОПП</a:t>
                      </a:r>
                      <a:r>
                        <a:rPr lang="en-US" sz="2200" dirty="0" smtClean="0"/>
                        <a:t> ~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20 000,00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20 000,00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20 000,00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694" marR="98694" marT="50398" marB="5039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63671" y="1187549"/>
            <a:ext cx="8808443" cy="931519"/>
          </a:xfrm>
          <a:prstGeom prst="rect">
            <a:avLst/>
          </a:prstGeom>
          <a:noFill/>
        </p:spPr>
        <p:txBody>
          <a:bodyPr wrap="square" lIns="99551" tIns="49775" rIns="99551" bIns="49775" rtlCol="0">
            <a:sp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1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ЦОПП является интегратором образовательных ресурсов региона, координирует</a:t>
            </a:r>
          </a:p>
          <a:p>
            <a:pPr defTabSz="986912">
              <a:spcBef>
                <a:spcPct val="0"/>
              </a:spcBef>
              <a:defRPr/>
            </a:pPr>
            <a:r>
              <a:rPr lang="ru-RU" sz="1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их использование и развитие с целью быстрой подготовки кадров под запросы </a:t>
            </a:r>
            <a:r>
              <a:rPr lang="ru-RU" sz="1800" b="1" dirty="0" smtClean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экономики здесь </a:t>
            </a:r>
            <a:r>
              <a:rPr lang="ru-RU" sz="18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 сейчас, а также для будущего</a:t>
            </a:r>
          </a:p>
        </p:txBody>
      </p:sp>
    </p:spTree>
    <p:extLst>
      <p:ext uri="{BB962C8B-B14F-4D97-AF65-F5344CB8AC3E}">
        <p14:creationId xmlns:p14="http://schemas.microsoft.com/office/powerpoint/2010/main" val="12548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3B6FAB-C212-5B4C-92F0-53A2ECA6C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2" y="1927506"/>
            <a:ext cx="10515251" cy="4041449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xmlns="" id="{C1140B46-ED75-FC4E-8ADD-0B48A60A54B5}"/>
              </a:ext>
            </a:extLst>
          </p:cNvPr>
          <p:cNvSpPr txBox="1">
            <a:spLocks/>
          </p:cNvSpPr>
          <p:nvPr/>
        </p:nvSpPr>
        <p:spPr>
          <a:xfrm>
            <a:off x="1245280" y="559980"/>
            <a:ext cx="7872312" cy="336788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baseline="0">
                <a:solidFill>
                  <a:schemeClr val="bg1"/>
                </a:solidFill>
                <a:latin typeface="a_AvanteBs" panose="020B0402020202020204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86912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ЦОПП, ОТКРЫВАЮЩИЕСЯ В 2021 ГОДУ</a:t>
            </a:r>
            <a:endParaRPr lang="ru-RU" sz="1800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7CF3D4-D307-BE43-A565-9DF4354C4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3" y="1590719"/>
            <a:ext cx="665361" cy="673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871BA2-4869-D541-B8D8-8E71E09055AB}"/>
              </a:ext>
            </a:extLst>
          </p:cNvPr>
          <p:cNvSpPr txBox="1"/>
          <p:nvPr/>
        </p:nvSpPr>
        <p:spPr>
          <a:xfrm>
            <a:off x="757725" y="1759113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499C91-AA6E-A74C-AC0F-CDE5B8FD7D07}"/>
              </a:ext>
            </a:extLst>
          </p:cNvPr>
          <p:cNvSpPr txBox="1"/>
          <p:nvPr/>
        </p:nvSpPr>
        <p:spPr>
          <a:xfrm>
            <a:off x="1304457" y="1759113"/>
            <a:ext cx="4294040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Белгородская область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721AAE-DEB9-0844-B712-C30EEC1F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3" y="2180097"/>
            <a:ext cx="665361" cy="67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E4083E-248E-7249-8DCB-D229E22206D1}"/>
              </a:ext>
            </a:extLst>
          </p:cNvPr>
          <p:cNvSpPr txBox="1"/>
          <p:nvPr/>
        </p:nvSpPr>
        <p:spPr>
          <a:xfrm>
            <a:off x="757725" y="2348491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A91276-6BEA-AA41-8A3C-F40F69171FDF}"/>
              </a:ext>
            </a:extLst>
          </p:cNvPr>
          <p:cNvSpPr txBox="1"/>
          <p:nvPr/>
        </p:nvSpPr>
        <p:spPr>
          <a:xfrm>
            <a:off x="1304457" y="2348491"/>
            <a:ext cx="2189118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Брянская область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1CD0CA5-7740-D14E-B238-CDCC7CE4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3" y="2769475"/>
            <a:ext cx="665361" cy="6735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FC4F5E-0975-9C48-B99F-D21F70B092E9}"/>
              </a:ext>
            </a:extLst>
          </p:cNvPr>
          <p:cNvSpPr txBox="1"/>
          <p:nvPr/>
        </p:nvSpPr>
        <p:spPr>
          <a:xfrm>
            <a:off x="757725" y="2937869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F9DAA6-E031-F546-9940-824A80440821}"/>
              </a:ext>
            </a:extLst>
          </p:cNvPr>
          <p:cNvSpPr txBox="1"/>
          <p:nvPr/>
        </p:nvSpPr>
        <p:spPr>
          <a:xfrm>
            <a:off x="1304457" y="2937869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Владимирская область  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67262BC-09D3-0645-B3B8-CAED1522A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3" y="3358853"/>
            <a:ext cx="665361" cy="673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35235E-A5E5-3845-87B6-4ADC9D363E57}"/>
              </a:ext>
            </a:extLst>
          </p:cNvPr>
          <p:cNvSpPr txBox="1"/>
          <p:nvPr/>
        </p:nvSpPr>
        <p:spPr>
          <a:xfrm>
            <a:off x="757725" y="3527247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24B563F-5AA5-EC4E-BEC3-C8C527958956}"/>
              </a:ext>
            </a:extLst>
          </p:cNvPr>
          <p:cNvSpPr txBox="1"/>
          <p:nvPr/>
        </p:nvSpPr>
        <p:spPr>
          <a:xfrm>
            <a:off x="1304457" y="3527247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Вологодская область   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504B91D-9B4D-9D47-A9BA-7DE0FBF6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3" y="3948231"/>
            <a:ext cx="665361" cy="6735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F5C9B9-EF87-4443-92AF-4C8D8F5A0517}"/>
              </a:ext>
            </a:extLst>
          </p:cNvPr>
          <p:cNvSpPr txBox="1"/>
          <p:nvPr/>
        </p:nvSpPr>
        <p:spPr>
          <a:xfrm>
            <a:off x="757725" y="4116625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C42F0F-EE98-FE48-ACAD-C322792DDB09}"/>
              </a:ext>
            </a:extLst>
          </p:cNvPr>
          <p:cNvSpPr txBox="1"/>
          <p:nvPr/>
        </p:nvSpPr>
        <p:spPr>
          <a:xfrm>
            <a:off x="1304457" y="4116625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Кировская область    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0C3D2A5-C9A2-2A48-B923-956C002F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3" y="4537609"/>
            <a:ext cx="665361" cy="6735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C156077-E112-834D-9887-322BBF5733AC}"/>
              </a:ext>
            </a:extLst>
          </p:cNvPr>
          <p:cNvSpPr txBox="1"/>
          <p:nvPr/>
        </p:nvSpPr>
        <p:spPr>
          <a:xfrm>
            <a:off x="757725" y="4706003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29D4D3E-B04D-7C48-AEB5-873A9343E447}"/>
              </a:ext>
            </a:extLst>
          </p:cNvPr>
          <p:cNvSpPr txBox="1"/>
          <p:nvPr/>
        </p:nvSpPr>
        <p:spPr>
          <a:xfrm>
            <a:off x="1304457" y="4706002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Курская область    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5F49FF3-72BF-8C46-A800-55FBF7BF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3" y="5126987"/>
            <a:ext cx="665361" cy="6735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B9C8651-3A45-CE40-80C9-8737C0EF66A7}"/>
              </a:ext>
            </a:extLst>
          </p:cNvPr>
          <p:cNvSpPr txBox="1"/>
          <p:nvPr/>
        </p:nvSpPr>
        <p:spPr>
          <a:xfrm>
            <a:off x="757725" y="5295381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E6DD12-F5D5-0E44-B18C-47EBD539BC71}"/>
              </a:ext>
            </a:extLst>
          </p:cNvPr>
          <p:cNvSpPr txBox="1"/>
          <p:nvPr/>
        </p:nvSpPr>
        <p:spPr>
          <a:xfrm>
            <a:off x="1304457" y="5295381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Пензенская область     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0C21B7C-6F7F-C74B-B6A6-E7A1B609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3" y="5716365"/>
            <a:ext cx="665361" cy="6735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8681A03-20EC-AF41-8BF0-A811FEF2A7EF}"/>
              </a:ext>
            </a:extLst>
          </p:cNvPr>
          <p:cNvSpPr txBox="1"/>
          <p:nvPr/>
        </p:nvSpPr>
        <p:spPr>
          <a:xfrm>
            <a:off x="757725" y="5884759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3ACDFB3-D7FC-5E42-8880-AF37F8E46D9B}"/>
              </a:ext>
            </a:extLst>
          </p:cNvPr>
          <p:cNvSpPr txBox="1"/>
          <p:nvPr/>
        </p:nvSpPr>
        <p:spPr>
          <a:xfrm>
            <a:off x="1304457" y="5884759"/>
            <a:ext cx="4294040" cy="44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Рязанская</a:t>
            </a:r>
            <a:r>
              <a:rPr lang="ru-RU" sz="2292" dirty="0">
                <a:solidFill>
                  <a:srgbClr val="193C66"/>
                </a:solidFill>
              </a:rPr>
              <a:t> </a:t>
            </a:r>
            <a:r>
              <a:rPr lang="ru-RU" sz="1871" b="1" dirty="0">
                <a:solidFill>
                  <a:srgbClr val="193C66"/>
                </a:solidFill>
              </a:rPr>
              <a:t>область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06CB140-FA24-0F4F-9407-FF72B116A8E7}"/>
              </a:ext>
            </a:extLst>
          </p:cNvPr>
          <p:cNvSpPr txBox="1"/>
          <p:nvPr/>
        </p:nvSpPr>
        <p:spPr>
          <a:xfrm>
            <a:off x="5598497" y="1759113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Тамбовская область  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C15D73B6-E00A-3347-BA3A-C39ADA96B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2" y="2180097"/>
            <a:ext cx="665361" cy="6735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B69293B-5874-0A49-BAFB-E7F558419E1E}"/>
              </a:ext>
            </a:extLst>
          </p:cNvPr>
          <p:cNvSpPr txBox="1"/>
          <p:nvPr/>
        </p:nvSpPr>
        <p:spPr>
          <a:xfrm>
            <a:off x="5051764" y="2348491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250F793-0480-3449-88A8-2925CDFB307A}"/>
              </a:ext>
            </a:extLst>
          </p:cNvPr>
          <p:cNvSpPr txBox="1"/>
          <p:nvPr/>
        </p:nvSpPr>
        <p:spPr>
          <a:xfrm>
            <a:off x="5598497" y="2348491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Тульская область   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EA6C474-FF0C-5340-91AD-3059E103D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2" y="2769475"/>
            <a:ext cx="665361" cy="6735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2E2D92D-E0DB-9642-B153-1493A77BACCB}"/>
              </a:ext>
            </a:extLst>
          </p:cNvPr>
          <p:cNvSpPr txBox="1"/>
          <p:nvPr/>
        </p:nvSpPr>
        <p:spPr>
          <a:xfrm>
            <a:off x="5051764" y="2937869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D15E354-732E-0842-8CA1-FCEA5D2BD998}"/>
              </a:ext>
            </a:extLst>
          </p:cNvPr>
          <p:cNvSpPr txBox="1"/>
          <p:nvPr/>
        </p:nvSpPr>
        <p:spPr>
          <a:xfrm>
            <a:off x="5598496" y="2937869"/>
            <a:ext cx="3031087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Удмуртская Республика     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C08B4B3-C3FB-9A45-8D06-C011CD13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2" y="3358853"/>
            <a:ext cx="665361" cy="67357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CE87633-C606-6146-AB93-2D7CF646F125}"/>
              </a:ext>
            </a:extLst>
          </p:cNvPr>
          <p:cNvSpPr txBox="1"/>
          <p:nvPr/>
        </p:nvSpPr>
        <p:spPr>
          <a:xfrm>
            <a:off x="5051764" y="3527247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FF0C92-B48C-F44B-9AA8-FE73D32ADAA9}"/>
              </a:ext>
            </a:extLst>
          </p:cNvPr>
          <p:cNvSpPr txBox="1"/>
          <p:nvPr/>
        </p:nvSpPr>
        <p:spPr>
          <a:xfrm>
            <a:off x="5598497" y="3527247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Ульяновская область    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A6B7815-ED26-E441-81F9-52C4A7BC0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2" y="3948231"/>
            <a:ext cx="665361" cy="6735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529B70B-3541-074F-B352-FF4EBD1FF9EA}"/>
              </a:ext>
            </a:extLst>
          </p:cNvPr>
          <p:cNvSpPr txBox="1"/>
          <p:nvPr/>
        </p:nvSpPr>
        <p:spPr>
          <a:xfrm>
            <a:off x="5051764" y="4116625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DA8F48F-2548-8C42-A541-1EA326898F55}"/>
              </a:ext>
            </a:extLst>
          </p:cNvPr>
          <p:cNvSpPr txBox="1"/>
          <p:nvPr/>
        </p:nvSpPr>
        <p:spPr>
          <a:xfrm>
            <a:off x="5598497" y="4116625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Чеченская Республика      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6477C529-7DBF-5D43-9BFE-5ED1A2748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2" y="4537609"/>
            <a:ext cx="665361" cy="67357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FDB32D0-6B1A-2447-9101-10885FC3DC8E}"/>
              </a:ext>
            </a:extLst>
          </p:cNvPr>
          <p:cNvSpPr txBox="1"/>
          <p:nvPr/>
        </p:nvSpPr>
        <p:spPr>
          <a:xfrm>
            <a:off x="5051764" y="4706003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825EA1A-5838-BA4D-BB00-F9D8DCA7D788}"/>
              </a:ext>
            </a:extLst>
          </p:cNvPr>
          <p:cNvSpPr txBox="1"/>
          <p:nvPr/>
        </p:nvSpPr>
        <p:spPr>
          <a:xfrm>
            <a:off x="5598497" y="4706003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Чувашская Республика       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FE43C1A-52B1-1244-9E08-1B57B774D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2" y="1590719"/>
            <a:ext cx="665361" cy="6735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A57CCEA-00E7-1641-8736-E12EABAC4803}"/>
              </a:ext>
            </a:extLst>
          </p:cNvPr>
          <p:cNvSpPr txBox="1"/>
          <p:nvPr/>
        </p:nvSpPr>
        <p:spPr>
          <a:xfrm>
            <a:off x="5051764" y="1759113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09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F6C80725-07FC-AB49-948E-AA992414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922" y="5126987"/>
            <a:ext cx="665361" cy="6735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53C53A8-70BE-5D48-835F-9F1C336891E0}"/>
              </a:ext>
            </a:extLst>
          </p:cNvPr>
          <p:cNvSpPr txBox="1"/>
          <p:nvPr/>
        </p:nvSpPr>
        <p:spPr>
          <a:xfrm>
            <a:off x="5051764" y="5295381"/>
            <a:ext cx="505181" cy="34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7" b="1" dirty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4BAC68D-82D0-C044-AFB2-9157C22DE46E}"/>
              </a:ext>
            </a:extLst>
          </p:cNvPr>
          <p:cNvSpPr txBox="1"/>
          <p:nvPr/>
        </p:nvSpPr>
        <p:spPr>
          <a:xfrm>
            <a:off x="5598497" y="5295381"/>
            <a:ext cx="2610102" cy="380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71" b="1" dirty="0">
                <a:solidFill>
                  <a:srgbClr val="193C66"/>
                </a:solidFill>
              </a:rPr>
              <a:t>Ярославская область        </a:t>
            </a:r>
          </a:p>
        </p:txBody>
      </p:sp>
    </p:spTree>
    <p:extLst>
      <p:ext uri="{BB962C8B-B14F-4D97-AF65-F5344CB8AC3E}">
        <p14:creationId xmlns:p14="http://schemas.microsoft.com/office/powerpoint/2010/main" val="692303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xmlns="" id="{CFEC5E78-629E-5B4A-949E-166DDA2DA458}"/>
              </a:ext>
            </a:extLst>
          </p:cNvPr>
          <p:cNvSpPr txBox="1">
            <a:spLocks/>
          </p:cNvSpPr>
          <p:nvPr/>
        </p:nvSpPr>
        <p:spPr>
          <a:xfrm>
            <a:off x="209898" y="917144"/>
            <a:ext cx="10369184" cy="473285"/>
          </a:xfrm>
          <a:prstGeom prst="rect">
            <a:avLst/>
          </a:prstGeom>
        </p:spPr>
        <p:txBody>
          <a:bodyPr vert="horz" lIns="106918" tIns="53459" rIns="106918" bIns="53459" rtlCol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baseline="0">
                <a:solidFill>
                  <a:schemeClr val="bg1"/>
                </a:solidFill>
                <a:latin typeface="a_AvanteBs" panose="020B0402020202020204" pitchFamily="34" charset="-52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86912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ПРИОРИТЕТНЫЕ НАПРАВЛЕНИЯ ДЕЯТЕЛЬНОСТИ ЦОПП</a:t>
            </a:r>
            <a:endParaRPr lang="ru-RU" sz="1800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860926C7-6C59-2E42-8BEC-A738FA466FB7}"/>
              </a:ext>
            </a:extLst>
          </p:cNvPr>
          <p:cNvGrpSpPr/>
          <p:nvPr/>
        </p:nvGrpSpPr>
        <p:grpSpPr>
          <a:xfrm>
            <a:off x="378292" y="2432687"/>
            <a:ext cx="4125646" cy="582249"/>
            <a:chOff x="323528" y="1419622"/>
            <a:chExt cx="3528392" cy="49795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153E2BE9-4E30-D049-8965-D2F1AEF45695}"/>
                </a:ext>
              </a:extLst>
            </p:cNvPr>
            <p:cNvGrpSpPr/>
            <p:nvPr/>
          </p:nvGrpSpPr>
          <p:grpSpPr>
            <a:xfrm>
              <a:off x="323528" y="1485533"/>
              <a:ext cx="432504" cy="432048"/>
              <a:chOff x="467544" y="987574"/>
              <a:chExt cx="432504" cy="432048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xmlns="" id="{23D33655-C984-274D-90C0-50DE382E1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23017AF-19AF-4D46-918B-B9219D897555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97CA5C5-896B-B94B-A8D9-FB802348D4F1}"/>
                </a:ext>
              </a:extLst>
            </p:cNvPr>
            <p:cNvSpPr txBox="1"/>
            <p:nvPr/>
          </p:nvSpPr>
          <p:spPr>
            <a:xfrm>
              <a:off x="827584" y="1419622"/>
              <a:ext cx="3024336" cy="49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разработка и реализация</a:t>
              </a:r>
              <a:r>
                <a:rPr lang="ru-RU" sz="1052" b="1" dirty="0">
                  <a:solidFill>
                    <a:srgbClr val="56947B"/>
                  </a:solidFill>
                </a:rPr>
                <a:t>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комплекса мер </a:t>
              </a:r>
            </a:p>
            <a:p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 устранению существующего </a:t>
              </a:r>
            </a:p>
            <a:p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потенциального дефицита кадров; </a:t>
              </a: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185DB0BB-C8C1-914B-98E1-6CFF1159C098}"/>
              </a:ext>
            </a:extLst>
          </p:cNvPr>
          <p:cNvGrpSpPr/>
          <p:nvPr/>
        </p:nvGrpSpPr>
        <p:grpSpPr>
          <a:xfrm>
            <a:off x="378292" y="3106264"/>
            <a:ext cx="4125646" cy="1063754"/>
            <a:chOff x="323528" y="1995686"/>
            <a:chExt cx="3528392" cy="90975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CDB7B012-0583-B346-9023-F5FE3593D0C9}"/>
                </a:ext>
              </a:extLst>
            </p:cNvPr>
            <p:cNvGrpSpPr/>
            <p:nvPr/>
          </p:nvGrpSpPr>
          <p:grpSpPr>
            <a:xfrm>
              <a:off x="323528" y="2287493"/>
              <a:ext cx="432504" cy="432048"/>
              <a:chOff x="467544" y="987574"/>
              <a:chExt cx="432504" cy="432048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xmlns="" id="{D4EF1590-FD27-6747-B154-AB12D18C33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A58305E-0454-714C-99F3-BC35EAB4B1B0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36B8997-2658-C841-9A91-5B8B7A4D5197}"/>
                </a:ext>
              </a:extLst>
            </p:cNvPr>
            <p:cNvSpPr txBox="1"/>
            <p:nvPr/>
          </p:nvSpPr>
          <p:spPr>
            <a:xfrm>
              <a:off x="827584" y="1995686"/>
              <a:ext cx="3024336" cy="90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управление МТБ ПОО: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сетью современных мастерских (созданных в рамках ФП </a:t>
              </a:r>
            </a:p>
            <a:p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«Молодые профессионалы»), </a:t>
              </a:r>
              <a:r>
                <a:rPr lang="ru-RU" sz="1052" b="1" dirty="0">
                  <a:solidFill>
                    <a:srgbClr val="1F377B"/>
                  </a:solidFill>
                </a:rPr>
                <a:t>координация работы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 выполнению целевых показателей; </a:t>
              </a:r>
              <a:r>
                <a:rPr lang="ru-RU" sz="1052" b="1" dirty="0">
                  <a:solidFill>
                    <a:srgbClr val="1F377B"/>
                  </a:solidFill>
                </a:rPr>
                <a:t>инициация создания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новых мастерских; </a:t>
              </a:r>
              <a:r>
                <a:rPr lang="ru-RU" sz="1052" b="1" dirty="0">
                  <a:solidFill>
                    <a:srgbClr val="1F377B"/>
                  </a:solidFill>
                </a:rPr>
                <a:t>работа </a:t>
              </a:r>
            </a:p>
            <a:p>
              <a:r>
                <a:rPr lang="ru-RU" sz="1052" b="1" dirty="0">
                  <a:solidFill>
                    <a:srgbClr val="1F377B"/>
                  </a:solidFill>
                </a:rPr>
                <a:t>с партнерами</a:t>
              </a:r>
              <a:r>
                <a:rPr lang="ru-RU" sz="1052" dirty="0">
                  <a:solidFill>
                    <a:srgbClr val="1F377B"/>
                  </a:solidFill>
                </a:rPr>
                <a:t>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 поддержке создания мастерских;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A035798-93F5-214A-9A7E-1E9E64DBF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31" y="1796457"/>
            <a:ext cx="336787" cy="3367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9C85F8D-9686-F74D-A27F-02EB8A7C8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331" y="2588181"/>
            <a:ext cx="336787" cy="3367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57C29BD-46AD-7843-AE07-7CF38B4C1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331" y="3501446"/>
            <a:ext cx="336787" cy="33678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580533F9-8030-3B4D-B91C-88B3E98BA4C7}"/>
              </a:ext>
            </a:extLst>
          </p:cNvPr>
          <p:cNvGrpSpPr/>
          <p:nvPr/>
        </p:nvGrpSpPr>
        <p:grpSpPr>
          <a:xfrm>
            <a:off x="378292" y="4624013"/>
            <a:ext cx="505714" cy="505181"/>
            <a:chOff x="467544" y="987574"/>
            <a:chExt cx="432504" cy="432048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698D4890-B949-E24B-B19F-45AC08528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987574"/>
              <a:ext cx="432048" cy="43204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66E3F6A-C4F7-4D44-815D-98ACC7697960}"/>
                </a:ext>
              </a:extLst>
            </p:cNvPr>
            <p:cNvSpPr txBox="1"/>
            <p:nvPr/>
          </p:nvSpPr>
          <p:spPr>
            <a:xfrm>
              <a:off x="468000" y="1034321"/>
              <a:ext cx="432048" cy="32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71" b="1" dirty="0">
                  <a:solidFill>
                    <a:srgbClr val="C00000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2161494-E6E7-0245-A1F8-926FF71E878E}"/>
              </a:ext>
            </a:extLst>
          </p:cNvPr>
          <p:cNvSpPr txBox="1"/>
          <p:nvPr/>
        </p:nvSpPr>
        <p:spPr>
          <a:xfrm>
            <a:off x="967670" y="4285018"/>
            <a:ext cx="3536268" cy="25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2" b="1" dirty="0">
                <a:solidFill>
                  <a:srgbClr val="1F377B"/>
                </a:solidFill>
              </a:rPr>
              <a:t>управление</a:t>
            </a:r>
            <a:r>
              <a:rPr lang="ru-RU" sz="1052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процессом реализации проектов развития: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9408BA9-B9DC-6A44-8A92-F17F8B6DE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143" y="4941600"/>
            <a:ext cx="336787" cy="2824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0551689-EA8C-8343-A99E-48DD51ECFEB0}"/>
              </a:ext>
            </a:extLst>
          </p:cNvPr>
          <p:cNvSpPr txBox="1"/>
          <p:nvPr/>
        </p:nvSpPr>
        <p:spPr>
          <a:xfrm>
            <a:off x="1472851" y="4915069"/>
            <a:ext cx="1178756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3" b="1" dirty="0">
                <a:solidFill>
                  <a:srgbClr val="1F377B"/>
                </a:solidFill>
              </a:rPr>
              <a:t>110 000, 50+</a:t>
            </a:r>
            <a:endParaRPr lang="ru-RU" sz="1403" dirty="0">
              <a:solidFill>
                <a:srgbClr val="1F377B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F241E9D-A18F-C94A-A11E-0EEB77301280}"/>
              </a:ext>
            </a:extLst>
          </p:cNvPr>
          <p:cNvSpPr txBox="1"/>
          <p:nvPr/>
        </p:nvSpPr>
        <p:spPr>
          <a:xfrm>
            <a:off x="967670" y="5270297"/>
            <a:ext cx="3536268" cy="25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2" b="1" dirty="0">
                <a:solidFill>
                  <a:srgbClr val="1F377B"/>
                </a:solidFill>
              </a:rPr>
              <a:t>подготовка управленческих команд СПО;</a:t>
            </a:r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C42F8ECA-70E4-934A-AEB1-C021BA93F82C}"/>
              </a:ext>
            </a:extLst>
          </p:cNvPr>
          <p:cNvGrpSpPr/>
          <p:nvPr/>
        </p:nvGrpSpPr>
        <p:grpSpPr>
          <a:xfrm>
            <a:off x="378292" y="5632166"/>
            <a:ext cx="4546630" cy="739946"/>
            <a:chOff x="323528" y="4155926"/>
            <a:chExt cx="3888432" cy="632827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200050A4-3A07-5141-A27F-933D708EF94F}"/>
                </a:ext>
              </a:extLst>
            </p:cNvPr>
            <p:cNvGrpSpPr/>
            <p:nvPr/>
          </p:nvGrpSpPr>
          <p:grpSpPr>
            <a:xfrm>
              <a:off x="323528" y="4235485"/>
              <a:ext cx="432504" cy="432048"/>
              <a:chOff x="467544" y="987574"/>
              <a:chExt cx="432504" cy="432048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xmlns="" id="{44747CFA-DDEB-B746-9860-EF5204C99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FF09D2B-DC22-D74A-9FFC-DE874A9A0B57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05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F29B043-1062-3E4D-B360-8B8B7E817119}"/>
                </a:ext>
              </a:extLst>
            </p:cNvPr>
            <p:cNvSpPr txBox="1"/>
            <p:nvPr/>
          </p:nvSpPr>
          <p:spPr>
            <a:xfrm>
              <a:off x="827584" y="4155926"/>
              <a:ext cx="3384376" cy="63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агрегация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программ профессиональной ориентации школьников и взрослых, программ предпрофессиональной подготовки школьников, </a:t>
              </a:r>
              <a:r>
                <a:rPr lang="ru-RU" sz="1052" b="1" dirty="0">
                  <a:solidFill>
                    <a:srgbClr val="1F377B"/>
                  </a:solidFill>
                </a:rPr>
                <a:t>обучение</a:t>
              </a:r>
              <a:r>
                <a:rPr lang="ru-RU" sz="1052" dirty="0">
                  <a:solidFill>
                    <a:srgbClr val="1F377B"/>
                  </a:solidFill>
                </a:rPr>
                <a:t>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их первой профессии; </a:t>
              </a:r>
              <a:r>
                <a:rPr lang="ru-RU" sz="1052" b="1" dirty="0">
                  <a:solidFill>
                    <a:srgbClr val="1F377B"/>
                  </a:solidFill>
                </a:rPr>
                <a:t>координация работы </a:t>
              </a:r>
              <a:r>
                <a:rPr lang="ru-RU" sz="1052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профильных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классов;</a:t>
              </a: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3D39015-E1C8-6E47-9441-3D5D5611D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331" y="5800562"/>
            <a:ext cx="336787" cy="33678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E386CCE9-A62B-044A-861B-998403184432}"/>
              </a:ext>
            </a:extLst>
          </p:cNvPr>
          <p:cNvGrpSpPr/>
          <p:nvPr/>
        </p:nvGrpSpPr>
        <p:grpSpPr>
          <a:xfrm>
            <a:off x="378292" y="1606333"/>
            <a:ext cx="4125646" cy="739946"/>
            <a:chOff x="323528" y="712896"/>
            <a:chExt cx="3528392" cy="632827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1F5F846B-99ED-D948-879F-D17AB50D8E2F}"/>
                </a:ext>
              </a:extLst>
            </p:cNvPr>
            <p:cNvGrpSpPr/>
            <p:nvPr/>
          </p:nvGrpSpPr>
          <p:grpSpPr>
            <a:xfrm>
              <a:off x="323528" y="820037"/>
              <a:ext cx="432504" cy="432048"/>
              <a:chOff x="467544" y="987574"/>
              <a:chExt cx="432504" cy="432048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xmlns="" id="{12DBFDCF-42C4-394C-BEE2-D48FAD982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66DB8A1-8BED-5647-88D3-5F1144AFAD2E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B599FBC-63CA-0C4F-993B-1024FB248EC3}"/>
                </a:ext>
              </a:extLst>
            </p:cNvPr>
            <p:cNvSpPr txBox="1"/>
            <p:nvPr/>
          </p:nvSpPr>
          <p:spPr>
            <a:xfrm>
              <a:off x="827584" y="712896"/>
              <a:ext cx="3024336" cy="63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мониторинг, анализ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актуальной ситуации </a:t>
              </a:r>
            </a:p>
            <a:p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динамики изменений на рынке труда </a:t>
              </a:r>
            </a:p>
            <a:p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субъекта Российской Федерации, прогнозирование востребованности рабочих кадров;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66EC6B0C-E0EB-9942-A533-5BB42A8E8686}"/>
              </a:ext>
            </a:extLst>
          </p:cNvPr>
          <p:cNvGrpSpPr/>
          <p:nvPr/>
        </p:nvGrpSpPr>
        <p:grpSpPr>
          <a:xfrm>
            <a:off x="5851087" y="1687306"/>
            <a:ext cx="3536268" cy="578043"/>
            <a:chOff x="5004048" y="724800"/>
            <a:chExt cx="3024336" cy="494362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FE7CA760-716C-954A-A4D3-34A105205B11}"/>
                </a:ext>
              </a:extLst>
            </p:cNvPr>
            <p:cNvGrpSpPr/>
            <p:nvPr/>
          </p:nvGrpSpPr>
          <p:grpSpPr>
            <a:xfrm>
              <a:off x="5004048" y="762691"/>
              <a:ext cx="432504" cy="432048"/>
              <a:chOff x="467544" y="987574"/>
              <a:chExt cx="432504" cy="432048"/>
            </a:xfrm>
          </p:grpSpPr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xmlns="" id="{690D5F69-81A8-DB4C-AD7C-0744D5542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3B823CB-A12C-9849-8B11-5B013D303E19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06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DF3ADDD-4FD6-684C-A94C-2251A190A4CC}"/>
                </a:ext>
              </a:extLst>
            </p:cNvPr>
            <p:cNvSpPr txBox="1"/>
            <p:nvPr/>
          </p:nvSpPr>
          <p:spPr>
            <a:xfrm>
              <a:off x="5508104" y="724800"/>
              <a:ext cx="2520280" cy="49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содействие трудоустройству, закреплению </a:t>
              </a:r>
            </a:p>
            <a:p>
              <a:r>
                <a:rPr lang="ru-RU" sz="1052" b="1" dirty="0">
                  <a:solidFill>
                    <a:srgbClr val="1F377B"/>
                  </a:solidFill>
                </a:rPr>
                <a:t>на рабочем месте,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включая организацию </a:t>
              </a:r>
            </a:p>
            <a:p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работы с наставниками на производстве;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xmlns="" id="{A9C16AF3-BED7-6C41-9030-6ECB5182AE67}"/>
              </a:ext>
            </a:extLst>
          </p:cNvPr>
          <p:cNvGrpSpPr/>
          <p:nvPr/>
        </p:nvGrpSpPr>
        <p:grpSpPr>
          <a:xfrm>
            <a:off x="5851087" y="2476993"/>
            <a:ext cx="4125646" cy="505181"/>
            <a:chOff x="5004048" y="1448802"/>
            <a:chExt cx="3528392" cy="432048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DEB32119-D5EA-C649-8F4B-510610F06B05}"/>
                </a:ext>
              </a:extLst>
            </p:cNvPr>
            <p:cNvGrpSpPr/>
            <p:nvPr/>
          </p:nvGrpSpPr>
          <p:grpSpPr>
            <a:xfrm>
              <a:off x="5004048" y="1448802"/>
              <a:ext cx="432504" cy="432048"/>
              <a:chOff x="467544" y="987574"/>
              <a:chExt cx="432504" cy="432048"/>
            </a:xfrm>
          </p:grpSpPr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AC7A8998-2F91-F346-A389-981050F04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E2CA8D6-AE05-D244-A22F-EF40F9A32C08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07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2531E668-716E-254C-B7D9-DC1CAFE58CE2}"/>
                </a:ext>
              </a:extLst>
            </p:cNvPr>
            <p:cNvSpPr txBox="1"/>
            <p:nvPr/>
          </p:nvSpPr>
          <p:spPr>
            <a:xfrm>
              <a:off x="5508104" y="1480160"/>
              <a:ext cx="3024336" cy="35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координация создания малых инновационных предприятий и учебно-производственных участков</a:t>
              </a:r>
              <a:endParaRPr lang="ru-RU" sz="1052" dirty="0">
                <a:solidFill>
                  <a:srgbClr val="1F377B"/>
                </a:solidFill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19CFB7F3-4254-3643-8984-9CB8682FE8CE}"/>
              </a:ext>
            </a:extLst>
          </p:cNvPr>
          <p:cNvGrpSpPr/>
          <p:nvPr/>
        </p:nvGrpSpPr>
        <p:grpSpPr>
          <a:xfrm>
            <a:off x="5851087" y="3349178"/>
            <a:ext cx="4294040" cy="578043"/>
            <a:chOff x="5004048" y="2155381"/>
            <a:chExt cx="3672408" cy="494362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719BD226-9912-9846-810F-CEAD80512969}"/>
                </a:ext>
              </a:extLst>
            </p:cNvPr>
            <p:cNvGrpSpPr/>
            <p:nvPr/>
          </p:nvGrpSpPr>
          <p:grpSpPr>
            <a:xfrm>
              <a:off x="5004048" y="2193272"/>
              <a:ext cx="432504" cy="432048"/>
              <a:chOff x="467544" y="987574"/>
              <a:chExt cx="432504" cy="432048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xmlns="" id="{C672D591-1BB4-CD4D-82A5-C30778975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06073919-3BB8-7E44-9BFA-2E736351031A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08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3FFAFFA-63DA-C441-B3F4-5FDB6FCE4302}"/>
                </a:ext>
              </a:extLst>
            </p:cNvPr>
            <p:cNvSpPr txBox="1"/>
            <p:nvPr/>
          </p:nvSpPr>
          <p:spPr>
            <a:xfrm>
              <a:off x="5508104" y="2155381"/>
              <a:ext cx="3168352" cy="49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сбор и трансляция</a:t>
              </a:r>
              <a:r>
                <a:rPr lang="ru-RU" sz="1052" b="1" dirty="0">
                  <a:solidFill>
                    <a:srgbClr val="56947B"/>
                  </a:solidFill>
                </a:rPr>
                <a:t>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лучших региональных, отраслевых, межрегиональных и международных практик подготовки</a:t>
              </a:r>
            </a:p>
            <a:p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кадров; 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xmlns="" id="{11B481AA-E49A-9045-96F5-F3C0B1688B3D}"/>
              </a:ext>
            </a:extLst>
          </p:cNvPr>
          <p:cNvGrpSpPr/>
          <p:nvPr/>
        </p:nvGrpSpPr>
        <p:grpSpPr>
          <a:xfrm>
            <a:off x="5851087" y="4624013"/>
            <a:ext cx="4294040" cy="505181"/>
            <a:chOff x="5004048" y="2874952"/>
            <a:chExt cx="3672408" cy="43204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E20FCAE9-8DB9-7C4D-88CB-39BDA927EDE9}"/>
                </a:ext>
              </a:extLst>
            </p:cNvPr>
            <p:cNvGrpSpPr/>
            <p:nvPr/>
          </p:nvGrpSpPr>
          <p:grpSpPr>
            <a:xfrm>
              <a:off x="5004048" y="2874952"/>
              <a:ext cx="432504" cy="432048"/>
              <a:chOff x="467544" y="987574"/>
              <a:chExt cx="432504" cy="432048"/>
            </a:xfrm>
          </p:grpSpPr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xmlns="" id="{1A3DA8A2-F575-024A-8217-CBAD82216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E77A9BE6-294A-2E4F-8295-AF73813C03F1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09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586C504-E48A-3641-ADFC-A162E4B9889A}"/>
                </a:ext>
              </a:extLst>
            </p:cNvPr>
            <p:cNvSpPr txBox="1"/>
            <p:nvPr/>
          </p:nvSpPr>
          <p:spPr>
            <a:xfrm>
              <a:off x="5508104" y="2906310"/>
              <a:ext cx="3168352" cy="355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координация работы 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по </a:t>
              </a:r>
              <a:r>
                <a:rPr lang="ru-RU" sz="1052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цифровизации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</a:p>
            <a:p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агрегация цифровых ресурсов системы СПО региона;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71011F30-211B-E743-BFF0-E2A07F7357FE}"/>
              </a:ext>
            </a:extLst>
          </p:cNvPr>
          <p:cNvGrpSpPr/>
          <p:nvPr/>
        </p:nvGrpSpPr>
        <p:grpSpPr>
          <a:xfrm>
            <a:off x="5851087" y="5716365"/>
            <a:ext cx="4294040" cy="505181"/>
            <a:chOff x="5004048" y="3579862"/>
            <a:chExt cx="3672408" cy="432048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xmlns="" id="{38C66FF1-0DD1-FC46-AAF1-556F40E02142}"/>
                </a:ext>
              </a:extLst>
            </p:cNvPr>
            <p:cNvGrpSpPr/>
            <p:nvPr/>
          </p:nvGrpSpPr>
          <p:grpSpPr>
            <a:xfrm>
              <a:off x="5004048" y="3579862"/>
              <a:ext cx="432504" cy="432048"/>
              <a:chOff x="467544" y="987574"/>
              <a:chExt cx="432504" cy="432048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xmlns="" id="{087C0D72-93C1-F043-BC0B-CC4C7245EA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44" y="987574"/>
                <a:ext cx="432048" cy="432048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AEF7A55-31EA-4042-A40A-083BEC226E01}"/>
                  </a:ext>
                </a:extLst>
              </p:cNvPr>
              <p:cNvSpPr txBox="1"/>
              <p:nvPr/>
            </p:nvSpPr>
            <p:spPr>
              <a:xfrm>
                <a:off x="468000" y="1034321"/>
                <a:ext cx="432048" cy="325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871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10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BE5BFFAA-45EC-704C-BE32-6EB7DE4A8563}"/>
                </a:ext>
              </a:extLst>
            </p:cNvPr>
            <p:cNvSpPr txBox="1"/>
            <p:nvPr/>
          </p:nvSpPr>
          <p:spPr>
            <a:xfrm>
              <a:off x="5508104" y="3651870"/>
              <a:ext cx="3168352" cy="217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2" b="1" dirty="0">
                  <a:solidFill>
                    <a:srgbClr val="1F377B"/>
                  </a:solidFill>
                </a:rPr>
                <a:t>организация</a:t>
              </a:r>
              <a:r>
                <a:rPr lang="ru-RU" sz="1052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международного сотрудничества.</a:t>
              </a:r>
            </a:p>
          </p:txBody>
        </p:sp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155274D-0587-2345-B285-F855CF4C4D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0930" y="1815807"/>
            <a:ext cx="336787" cy="33678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3BB8EB2E-24AE-924D-837A-B9FBFC2AB1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0930" y="2561189"/>
            <a:ext cx="336787" cy="33678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A4A9B1D-7C8E-7A47-AB3F-C1DB312FA4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0930" y="3358853"/>
            <a:ext cx="336787" cy="33678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016D75EE-3884-5241-AC45-7A3EBEBFDB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60930" y="4706003"/>
            <a:ext cx="336787" cy="33678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90170A8A-592E-7040-BDD2-E5121A4811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0930" y="5716365"/>
            <a:ext cx="336787" cy="33678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98CED23-92F1-A14D-AB5F-24C883583CDA}"/>
              </a:ext>
            </a:extLst>
          </p:cNvPr>
          <p:cNvSpPr txBox="1"/>
          <p:nvPr/>
        </p:nvSpPr>
        <p:spPr>
          <a:xfrm>
            <a:off x="967670" y="4619448"/>
            <a:ext cx="3536268" cy="25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2" b="1" dirty="0">
                <a:solidFill>
                  <a:srgbClr val="1F377B"/>
                </a:solidFill>
              </a:rPr>
              <a:t>на примере:</a:t>
            </a:r>
          </a:p>
        </p:txBody>
      </p:sp>
    </p:spTree>
    <p:extLst>
      <p:ext uri="{BB962C8B-B14F-4D97-AF65-F5344CB8AC3E}">
        <p14:creationId xmlns:p14="http://schemas.microsoft.com/office/powerpoint/2010/main" val="982765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>
            <a:extLst>
              <a:ext uri="{FF2B5EF4-FFF2-40B4-BE49-F238E27FC236}">
                <a16:creationId xmlns:a16="http://schemas.microsoft.com/office/drawing/2014/main" xmlns="" id="{2F44A8FC-F5D3-41DC-9EE0-63720EC67884}"/>
              </a:ext>
            </a:extLst>
          </p:cNvPr>
          <p:cNvSpPr txBox="1">
            <a:spLocks/>
          </p:cNvSpPr>
          <p:nvPr/>
        </p:nvSpPr>
        <p:spPr>
          <a:xfrm>
            <a:off x="593378" y="350815"/>
            <a:ext cx="8064896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ВНЕДРЕНИЕ ПРОГРАММ ПРОФЕССИОНАЛЬНОГО ОБУЧЕНИЯ ПО НАИБОЛЕЕ ВОСТРЕБОВАННЫМ И ПЕРСПЕКТИВНЫМ ПРОФЕССИЯМ</a:t>
            </a:r>
            <a:endParaRPr lang="ru-RU" sz="1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55E8176F-2B11-43B2-9540-156D340EDDE5}"/>
              </a:ext>
            </a:extLst>
          </p:cNvPr>
          <p:cNvSpPr txBox="1">
            <a:spLocks/>
          </p:cNvSpPr>
          <p:nvPr/>
        </p:nvSpPr>
        <p:spPr>
          <a:xfrm>
            <a:off x="737394" y="1633056"/>
            <a:ext cx="9073008" cy="4235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6088" algn="just">
              <a:buNone/>
            </a:pPr>
            <a:r>
              <a:rPr lang="ru-RU" sz="1600" dirty="0"/>
              <a:t>С целью формирования профессионального кадрового потенциала </a:t>
            </a:r>
            <a:r>
              <a:rPr lang="ru-RU" sz="1600" dirty="0" smtClean="0"/>
              <a:t>и повышения конкурентоспособности профессионального образования с 2021 года будут внедрены программы </a:t>
            </a:r>
            <a:r>
              <a:rPr lang="ru-RU" sz="1600" dirty="0"/>
              <a:t>профессионального обучения продолжительностью </a:t>
            </a:r>
            <a:r>
              <a:rPr lang="ru-RU" sz="1600" b="1" dirty="0"/>
              <a:t>не более 6 месяцев не менее чем по 50% наиболее востребованным и перспективным профессиям</a:t>
            </a:r>
            <a:r>
              <a:rPr lang="ru-RU" sz="1600" dirty="0"/>
              <a:t>:</a:t>
            </a:r>
          </a:p>
          <a:p>
            <a:pPr algn="ctr"/>
            <a:r>
              <a:rPr lang="ru-RU" sz="1800" b="1" dirty="0">
                <a:solidFill>
                  <a:srgbClr val="1F377B"/>
                </a:solidFill>
              </a:rPr>
              <a:t>2021 г. – в 15 субъектах </a:t>
            </a:r>
            <a:r>
              <a:rPr lang="ru-RU" sz="1800" b="1" dirty="0" smtClean="0">
                <a:solidFill>
                  <a:srgbClr val="1F377B"/>
                </a:solidFill>
              </a:rPr>
              <a:t>РФ</a:t>
            </a:r>
            <a:endParaRPr lang="ru-RU" sz="1800" b="1" dirty="0">
              <a:solidFill>
                <a:srgbClr val="1F377B"/>
              </a:solidFill>
            </a:endParaRPr>
          </a:p>
          <a:p>
            <a:pPr algn="ctr"/>
            <a:r>
              <a:rPr lang="ru-RU" sz="1800" b="1" dirty="0">
                <a:solidFill>
                  <a:srgbClr val="1F377B"/>
                </a:solidFill>
              </a:rPr>
              <a:t>2022 г. – в 30 субъектах </a:t>
            </a:r>
            <a:r>
              <a:rPr lang="ru-RU" sz="1800" b="1" dirty="0" smtClean="0">
                <a:solidFill>
                  <a:srgbClr val="1F377B"/>
                </a:solidFill>
              </a:rPr>
              <a:t>РФ</a:t>
            </a:r>
            <a:endParaRPr lang="ru-RU" sz="1800" b="1" dirty="0">
              <a:solidFill>
                <a:srgbClr val="1F377B"/>
              </a:solidFill>
            </a:endParaRPr>
          </a:p>
          <a:p>
            <a:pPr algn="ctr"/>
            <a:r>
              <a:rPr lang="ru-RU" sz="1800" b="1" dirty="0">
                <a:solidFill>
                  <a:srgbClr val="1F377B"/>
                </a:solidFill>
              </a:rPr>
              <a:t>2023 г. – в 55 субъектах </a:t>
            </a:r>
            <a:r>
              <a:rPr lang="ru-RU" sz="1800" b="1" dirty="0" smtClean="0">
                <a:solidFill>
                  <a:srgbClr val="1F377B"/>
                </a:solidFill>
              </a:rPr>
              <a:t>РФ</a:t>
            </a:r>
            <a:r>
              <a:rPr lang="ru-RU" sz="1800" b="1" dirty="0">
                <a:solidFill>
                  <a:srgbClr val="1F377B"/>
                </a:solidFill>
              </a:rPr>
              <a:t> </a:t>
            </a:r>
          </a:p>
          <a:p>
            <a:pPr algn="ctr"/>
            <a:r>
              <a:rPr lang="ru-RU" sz="1800" b="1" dirty="0">
                <a:solidFill>
                  <a:srgbClr val="1F377B"/>
                </a:solidFill>
              </a:rPr>
              <a:t>2024 г. – в </a:t>
            </a:r>
            <a:r>
              <a:rPr lang="ru-RU" sz="1800" b="1" dirty="0" smtClean="0">
                <a:solidFill>
                  <a:srgbClr val="1F377B"/>
                </a:solidFill>
              </a:rPr>
              <a:t>85 субъектах РФ</a:t>
            </a:r>
            <a:endParaRPr lang="ru-RU" sz="1800" b="1" dirty="0">
              <a:solidFill>
                <a:srgbClr val="1F377B"/>
              </a:solidFill>
            </a:endParaRPr>
          </a:p>
          <a:p>
            <a:pPr marL="0" indent="446088" algn="just">
              <a:buNone/>
            </a:pPr>
            <a:r>
              <a:rPr lang="ru-RU" sz="1600" dirty="0"/>
              <a:t>Разработанные программы будут внедрены </a:t>
            </a:r>
            <a:r>
              <a:rPr lang="ru-RU" sz="1600" b="1" dirty="0"/>
              <a:t>с учетом потребностей кадрового обеспечения экономики и основных направлениях развития отраслей промышленности </a:t>
            </a:r>
            <a:r>
              <a:rPr lang="ru-RU" sz="1600" dirty="0"/>
              <a:t>соответствующего субъекта Российской Федерации. </a:t>
            </a:r>
            <a:endParaRPr lang="ru-RU" sz="1600" dirty="0" smtClean="0"/>
          </a:p>
          <a:p>
            <a:pPr marL="0" indent="446088" algn="just">
              <a:buNone/>
            </a:pPr>
            <a:r>
              <a:rPr lang="ru-RU" sz="1600" dirty="0" smtClean="0"/>
              <a:t>Внедрение </a:t>
            </a:r>
            <a:r>
              <a:rPr lang="ru-RU" sz="1600" dirty="0"/>
              <a:t>программ обеспечит осуществление процесса обучения в соответствии с современными и перспективными  направлениями технического и </a:t>
            </a:r>
            <a:r>
              <a:rPr lang="ru-RU" sz="1600" dirty="0" smtClean="0"/>
              <a:t>социально-экономического </a:t>
            </a:r>
            <a:r>
              <a:rPr lang="ru-RU" sz="1600" dirty="0"/>
              <a:t>развития и окажет благоприятное влияние на социально-экономическое развитие соответствующих субъектов Российской Федерации.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>
            <a:extLst>
              <a:ext uri="{FF2B5EF4-FFF2-40B4-BE49-F238E27FC236}">
                <a16:creationId xmlns:a16="http://schemas.microsoft.com/office/drawing/2014/main" xmlns="" id="{2F44A8FC-F5D3-41DC-9EE0-63720EC67884}"/>
              </a:ext>
            </a:extLst>
          </p:cNvPr>
          <p:cNvSpPr txBox="1">
            <a:spLocks/>
          </p:cNvSpPr>
          <p:nvPr/>
        </p:nvSpPr>
        <p:spPr>
          <a:xfrm>
            <a:off x="593378" y="350815"/>
            <a:ext cx="8064896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70000" lnSpcReduction="20000"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ФП «МОЛОДЫЕ ПРОФЕССИОНАЛЫ (ПОВЫШЕНИЕ КОНКУРЕНТОСПОБНОСТИ ПРОФЕССИОНАЛЬНОГО ОБРАЗОВАНИЯ)»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="" id="{55E8176F-2B11-43B2-9540-156D340EDDE5}"/>
              </a:ext>
            </a:extLst>
          </p:cNvPr>
          <p:cNvSpPr txBox="1">
            <a:spLocks/>
          </p:cNvSpPr>
          <p:nvPr/>
        </p:nvSpPr>
        <p:spPr>
          <a:xfrm>
            <a:off x="5057874" y="1475581"/>
            <a:ext cx="4752528" cy="1654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возможности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обучающимся образовательных организаций, реализующих программы среднего профессионального образования, получить профессиональное образование, соответствующее требованиям экономики и запросам рынка труда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" y="1174086"/>
            <a:ext cx="3599623" cy="26997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72" y="3995862"/>
            <a:ext cx="3899718" cy="2870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0" y="3347789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593378" y="350815"/>
            <a:ext cx="9577064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ПОКАЗАТЕЛИ ФП «МОЛОДЫЕ </a:t>
            </a: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ПРОФЕССИОНАЛЫ </a:t>
            </a: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ПОВЫШЕНИЕ КОНКУРЕНТОСПОБНОСТИ ПРОФЕССИОНАЛЬНОГО </a:t>
            </a: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ОБРАЗОВАНИЯ)»</a:t>
            </a:r>
            <a:endParaRPr lang="ru-RU" sz="1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449362" y="1050262"/>
            <a:ext cx="1800200" cy="15707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995507">
              <a:buNone/>
            </a:pPr>
            <a:r>
              <a:rPr lang="ru-RU" sz="68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4</a:t>
            </a:r>
            <a:r>
              <a:rPr lang="ru-RU" sz="19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defTabSz="995507">
              <a:buNone/>
            </a:pPr>
            <a:r>
              <a:rPr lang="ru-RU" sz="1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ПОКАЗАТЕЛЯ</a:t>
            </a:r>
            <a:endParaRPr lang="en-US" sz="16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105546" y="1619597"/>
            <a:ext cx="4879448" cy="5256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Font typeface="+mj-lt"/>
              <a:buAutoNum type="arabicPeriod"/>
            </a:pPr>
            <a:r>
              <a:rPr lang="ru-RU" sz="1600" dirty="0" smtClean="0"/>
              <a:t>Доля обучающихся образовательных организаций, реализующих программы среднего профессионального образования, продемонстрировавших по итогам </a:t>
            </a:r>
            <a:r>
              <a:rPr lang="ru-RU" sz="1900" b="1" dirty="0" smtClean="0"/>
              <a:t>демонстрационного экзамена</a:t>
            </a:r>
            <a:r>
              <a:rPr lang="ru-RU" sz="2200" dirty="0" smtClean="0"/>
              <a:t> </a:t>
            </a:r>
            <a:r>
              <a:rPr lang="ru-RU" sz="1600" dirty="0" smtClean="0"/>
              <a:t>уровень, соответствующий национальным или международным стандартам.</a:t>
            </a:r>
          </a:p>
          <a:p>
            <a:pPr>
              <a:spcAft>
                <a:spcPts val="3000"/>
              </a:spcAft>
              <a:buFont typeface="+mj-lt"/>
              <a:buAutoNum type="arabicPeriod"/>
            </a:pPr>
            <a:r>
              <a:rPr lang="ru-RU" sz="1600" dirty="0"/>
              <a:t>Доля образовательных организаций, реализующих программы среднего профессионального образования, </a:t>
            </a:r>
            <a:r>
              <a:rPr lang="ru-RU" sz="1900" b="1" dirty="0"/>
              <a:t>мастерские</a:t>
            </a:r>
            <a:r>
              <a:rPr lang="ru-RU" sz="1600" dirty="0"/>
              <a:t> которых оснащены современной </a:t>
            </a:r>
            <a:r>
              <a:rPr lang="ru-RU" sz="1600" dirty="0" smtClean="0"/>
              <a:t>материально-</a:t>
            </a:r>
            <a:r>
              <a:rPr lang="ru-RU" sz="1600" dirty="0"/>
              <a:t>технической базой по одной или нескольким </a:t>
            </a:r>
            <a:r>
              <a:rPr lang="ru-RU" sz="1600" dirty="0" smtClean="0"/>
              <a:t>компетенциям.</a:t>
            </a:r>
          </a:p>
          <a:p>
            <a:pPr>
              <a:spcAft>
                <a:spcPts val="3000"/>
              </a:spcAft>
              <a:buFont typeface="+mj-lt"/>
              <a:buAutoNum type="arabicPeriod"/>
            </a:pPr>
            <a:r>
              <a:rPr lang="ru-RU" sz="1600" dirty="0"/>
              <a:t>Численность граждан, охваченных деятельностью </a:t>
            </a:r>
            <a:r>
              <a:rPr lang="ru-RU" sz="1900" b="1" dirty="0"/>
              <a:t>Центров опережающей профессиональной </a:t>
            </a:r>
            <a:r>
              <a:rPr lang="ru-RU" sz="1900" b="1" dirty="0" smtClean="0"/>
              <a:t>подготовки</a:t>
            </a:r>
            <a:r>
              <a:rPr lang="ru-RU" sz="1600" dirty="0" smtClean="0"/>
              <a:t>.</a:t>
            </a:r>
          </a:p>
          <a:p>
            <a:pPr>
              <a:spcAft>
                <a:spcPts val="3000"/>
              </a:spcAft>
              <a:buFont typeface="+mj-lt"/>
              <a:buAutoNum type="arabicPeriod"/>
            </a:pPr>
            <a:r>
              <a:rPr lang="ru-RU" sz="1600" dirty="0"/>
              <a:t>Доля </a:t>
            </a:r>
            <a:r>
              <a:rPr lang="ru-RU" sz="1900" b="1" dirty="0"/>
              <a:t>выпускников</a:t>
            </a:r>
            <a:r>
              <a:rPr lang="ru-RU" sz="1600" dirty="0"/>
              <a:t> образовательных организаций, реализующих программы среднего профессионального образования, занятых по виду деятельности  и полученным </a:t>
            </a:r>
            <a:r>
              <a:rPr lang="ru-RU" sz="1600" dirty="0" smtClean="0"/>
              <a:t>компетенциям.</a:t>
            </a: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7083" y="2627707"/>
            <a:ext cx="1664732" cy="15925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5507">
              <a:buFont typeface="Arial" pitchFamily="34" charset="0"/>
              <a:buNone/>
            </a:pPr>
            <a:r>
              <a:rPr lang="ru-RU" sz="40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2021</a:t>
            </a:r>
            <a: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b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</a:br>
            <a:r>
              <a:rPr lang="ru-RU" sz="35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→</a:t>
            </a:r>
            <a: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 </a:t>
            </a:r>
            <a:b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</a:br>
            <a:r>
              <a:rPr lang="ru-RU" sz="40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2024</a:t>
            </a:r>
            <a:endParaRPr lang="en-US" sz="40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361803" y="1835618"/>
            <a:ext cx="2808639" cy="7920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5507">
              <a:buFont typeface="Arial" pitchFamily="34" charset="0"/>
              <a:buNone/>
            </a:pPr>
            <a:r>
              <a:rPr lang="ru-RU" sz="3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3%</a:t>
            </a:r>
            <a: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35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→</a:t>
            </a:r>
            <a: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 </a:t>
            </a:r>
            <a:r>
              <a:rPr lang="ru-RU" sz="3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15%</a:t>
            </a:r>
            <a:endParaRPr lang="en-US" sz="36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242068" y="3302631"/>
            <a:ext cx="2808639" cy="7920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5507">
              <a:buFont typeface="Arial" pitchFamily="34" charset="0"/>
              <a:buNone/>
            </a:pPr>
            <a:r>
              <a:rPr lang="ru-RU" sz="3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10%</a:t>
            </a:r>
            <a: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35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→</a:t>
            </a:r>
            <a: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 </a:t>
            </a:r>
            <a:r>
              <a:rPr lang="ru-RU" sz="3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19%</a:t>
            </a:r>
            <a:endParaRPr lang="en-US" sz="36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984994" y="4643933"/>
            <a:ext cx="3545488" cy="79208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5507">
              <a:buFont typeface="Arial" pitchFamily="34" charset="0"/>
              <a:buNone/>
            </a:pPr>
            <a:r>
              <a:rPr lang="ru-RU" sz="3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292 243</a:t>
            </a:r>
            <a: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35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→</a:t>
            </a:r>
            <a: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 </a:t>
            </a:r>
            <a:r>
              <a:rPr lang="ru-RU" sz="3600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1 181 443</a:t>
            </a:r>
            <a:endParaRPr lang="en-US" sz="36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7242067" y="5874600"/>
            <a:ext cx="2808639" cy="7920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5507">
              <a:buFont typeface="Arial" pitchFamily="34" charset="0"/>
              <a:buNone/>
            </a:pPr>
            <a:r>
              <a:rPr lang="ru-RU" sz="3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62,4%</a:t>
            </a:r>
            <a: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35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→</a:t>
            </a:r>
            <a: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 </a:t>
            </a:r>
            <a:r>
              <a:rPr lang="ru-RU" sz="3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62,7%</a:t>
            </a:r>
            <a:endParaRPr lang="en-US" sz="36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593378" y="350815"/>
            <a:ext cx="9577064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РЕЗУЛЬТАТЫ ФП «МОЛОДЫЕ </a:t>
            </a: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ПРОФЕССИОНАЛЫ </a:t>
            </a: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ПОВЫШЕНИЕ КОНКУРЕНТОСПОБНОСТИ ПРОФЕССИОНАЛЬНОГО </a:t>
            </a: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ОБРАЗОВАНИЯ)»</a:t>
            </a:r>
            <a:endParaRPr lang="ru-RU" sz="1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441615" y="971525"/>
            <a:ext cx="1800200" cy="15707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995507">
              <a:buNone/>
            </a:pPr>
            <a:r>
              <a:rPr lang="ru-RU" sz="68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10</a:t>
            </a:r>
            <a:r>
              <a:rPr lang="ru-RU" sz="19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defTabSz="995507">
              <a:buNone/>
            </a:pPr>
            <a:r>
              <a:rPr lang="ru-RU" sz="1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РЕЗУЛЬТАТОВ</a:t>
            </a:r>
            <a:endParaRPr lang="en-US" sz="16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7083" y="2627707"/>
            <a:ext cx="1664732" cy="15925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5507">
              <a:buFont typeface="Arial" pitchFamily="34" charset="0"/>
              <a:buNone/>
            </a:pPr>
            <a:r>
              <a:rPr lang="ru-RU" sz="40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2021</a:t>
            </a:r>
            <a: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b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</a:br>
            <a:r>
              <a:rPr lang="ru-RU" sz="35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→</a:t>
            </a:r>
            <a: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 </a:t>
            </a:r>
            <a:b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</a:br>
            <a:r>
              <a:rPr lang="ru-RU" sz="40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2024</a:t>
            </a:r>
            <a:endParaRPr lang="en-US" sz="40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621421"/>
              </p:ext>
            </p:extLst>
          </p:nvPr>
        </p:nvGraphicFramePr>
        <p:xfrm>
          <a:off x="2105546" y="1138560"/>
          <a:ext cx="8208912" cy="5331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0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8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4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37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60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552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12" marR="98694" marT="50513" marB="49347" anchor="ctr">
                    <a:solidFill>
                      <a:srgbClr val="1F37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Едц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1F37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1F37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1F37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1F37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1F37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2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 по программам СПО прошли процедуру аттестации в виде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демонстрационного экзамена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всем укрупненным группам профессий и  специальностей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12" marR="98694" marT="50513" marB="49347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86912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86912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86912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/>
                </a:tc>
                <a:tc>
                  <a:txBody>
                    <a:bodyPr/>
                    <a:lstStyle/>
                    <a:p>
                      <a:pPr marL="0" algn="ctr" defTabSz="986912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86912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1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Созданы и функционируют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ЦОПП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(нарастающий итог)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12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0256">
                <a:tc>
                  <a:txBody>
                    <a:bodyPr/>
                    <a:lstStyle/>
                    <a:p>
                      <a:pPr marL="0" marR="0" indent="0" algn="l" defTabSz="986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Создана (обновлена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материально-техническая база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ОО, реализующих программы СПО (нарастающий итог)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12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86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4120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863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Реализована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новая структурная модель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организационно-методического сопровождения реализации образовательных программ СПО, обновления их содержания и условий, с учетом передовых технологий, трансфера лучших мировых практик подготовки кадров, соответствующих потребностями экономики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12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869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2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 всех субъектах Российской Федерации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внедрены программы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профессионального обучения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наиболее востребованным и перспективным профессиям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12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02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Преподаватели и мастера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производственного обучения проходят </a:t>
                      </a:r>
                      <a:r>
                        <a:rPr lang="ru-RU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квалификации </a:t>
                      </a: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(нарастающий итог)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12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 ЧЕЛ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5423" marR="98694" marT="50513" marB="49347" anchor="ctr"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7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593378" y="350815"/>
            <a:ext cx="9577064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РЕЗУЛЬТАТЫ ФП «МОЛОДЫЕ </a:t>
            </a: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ПРОФЕССИОНАЛЫ </a:t>
            </a: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ПОВЫШЕНИЕ КОНКУРЕНТОСПОБНОСТИ ПРОФЕССИОНАЛЬНОГО </a:t>
            </a: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ОБРАЗОВАНИЯ)» (ПРОДОЛЖЕНИЕ)</a:t>
            </a:r>
            <a:endParaRPr lang="ru-RU" sz="1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441615" y="971525"/>
            <a:ext cx="1800200" cy="15707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995507">
              <a:buNone/>
            </a:pPr>
            <a:r>
              <a:rPr lang="ru-RU" sz="68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10</a:t>
            </a:r>
            <a:r>
              <a:rPr lang="ru-RU" sz="19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 defTabSz="995507">
              <a:buNone/>
            </a:pPr>
            <a:r>
              <a:rPr lang="ru-RU" sz="1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РЕЗУЛЬТАТОВ</a:t>
            </a:r>
            <a:endParaRPr lang="en-US" sz="16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77083" y="2627707"/>
            <a:ext cx="1664732" cy="159254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5507">
              <a:buFont typeface="Arial" pitchFamily="34" charset="0"/>
              <a:buNone/>
            </a:pPr>
            <a:r>
              <a:rPr lang="ru-RU" sz="40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2021</a:t>
            </a:r>
            <a: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br>
              <a:rPr lang="ru-RU" sz="46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</a:br>
            <a:r>
              <a:rPr lang="ru-RU" sz="35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→</a:t>
            </a:r>
            <a: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  <a:t> </a:t>
            </a:r>
            <a:br>
              <a:rPr lang="ru-RU" sz="4600" b="1" kern="0" dirty="0" smtClean="0">
                <a:solidFill>
                  <a:srgbClr val="1F377B"/>
                </a:solidFill>
                <a:latin typeface="Times New Roman"/>
                <a:ea typeface="Verdana" pitchFamily="34" charset="0"/>
                <a:cs typeface="Times New Roman"/>
              </a:rPr>
            </a:br>
            <a:r>
              <a:rPr lang="ru-RU" sz="4000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2024</a:t>
            </a:r>
            <a:endParaRPr lang="en-US" sz="4000" b="1" kern="0" dirty="0">
              <a:solidFill>
                <a:srgbClr val="1F377B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897634" y="1134158"/>
            <a:ext cx="7200800" cy="1570717"/>
          </a:xfrm>
          <a:prstGeom prst="rect">
            <a:avLst/>
          </a:prstGeom>
        </p:spPr>
        <p:txBody>
          <a:bodyPr>
            <a:norm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95507">
              <a:buFont typeface="Arial" pitchFamily="34" charset="0"/>
              <a:buNone/>
            </a:pPr>
            <a:r>
              <a:rPr lang="ru-RU" sz="2300" b="1" kern="0" dirty="0" smtClean="0">
                <a:latin typeface="Arial "/>
                <a:ea typeface="Verdana" pitchFamily="34" charset="0"/>
                <a:cs typeface="Arial" panose="020B0604020202020204" pitchFamily="34" charset="0"/>
              </a:rPr>
              <a:t>Проведение чемпионатов </a:t>
            </a:r>
            <a:br>
              <a:rPr lang="ru-RU" sz="2300" b="1" kern="0" dirty="0" smtClean="0">
                <a:latin typeface="Arial "/>
                <a:ea typeface="Verdana" pitchFamily="34" charset="0"/>
                <a:cs typeface="Arial" panose="020B0604020202020204" pitchFamily="34" charset="0"/>
              </a:rPr>
            </a:br>
            <a:r>
              <a:rPr lang="ru-RU" sz="2300" b="1" kern="0" dirty="0" smtClean="0">
                <a:latin typeface="Arial "/>
                <a:ea typeface="Verdana" pitchFamily="34" charset="0"/>
                <a:cs typeface="Arial" panose="020B0604020202020204" pitchFamily="34" charset="0"/>
              </a:rPr>
              <a:t>по профессиональному мастерству</a:t>
            </a:r>
            <a:endParaRPr lang="en-US" sz="2300" b="1" kern="0" dirty="0" smtClean="0"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45706" y="1919516"/>
            <a:ext cx="6264696" cy="4164577"/>
          </a:xfrm>
          <a:prstGeom prst="rect">
            <a:avLst/>
          </a:prstGeom>
        </p:spPr>
        <p:txBody>
          <a:bodyPr>
            <a:norm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0"/>
              </a:spcAft>
              <a:buFont typeface="+mj-lt"/>
              <a:buAutoNum type="arabicPeriod"/>
            </a:pPr>
            <a:r>
              <a:rPr lang="ru-RU" sz="1600" b="1" dirty="0" smtClean="0"/>
              <a:t>Национальный </a:t>
            </a:r>
            <a:r>
              <a:rPr lang="ru-RU" sz="1600" b="1" dirty="0"/>
              <a:t>чемпионат «</a:t>
            </a:r>
            <a:r>
              <a:rPr lang="ru-RU" sz="1600" b="1" dirty="0" err="1"/>
              <a:t>Абилимпикс</a:t>
            </a:r>
            <a:r>
              <a:rPr lang="ru-RU" sz="1600" b="1" dirty="0"/>
              <a:t>» </a:t>
            </a:r>
            <a:r>
              <a:rPr lang="ru-RU" sz="1600" dirty="0"/>
              <a:t>и </a:t>
            </a:r>
            <a:r>
              <a:rPr lang="ru-RU" sz="1600" dirty="0" smtClean="0"/>
              <a:t>подготовка национальной сборной </a:t>
            </a:r>
            <a:r>
              <a:rPr lang="ru-RU" sz="1600" dirty="0"/>
              <a:t>для участия в международных и национальных чемпионатах профессионального мастерства для людей с </a:t>
            </a:r>
            <a:r>
              <a:rPr lang="ru-RU" sz="1600" dirty="0" smtClean="0"/>
              <a:t>инвалидностью (ежегодно).</a:t>
            </a:r>
          </a:p>
          <a:p>
            <a:pPr>
              <a:spcAft>
                <a:spcPts val="3000"/>
              </a:spcAft>
              <a:buFont typeface="+mj-lt"/>
              <a:buAutoNum type="arabicPeriod"/>
            </a:pPr>
            <a:r>
              <a:rPr lang="ru-RU" sz="1600" dirty="0" smtClean="0"/>
              <a:t>Подготовка </a:t>
            </a:r>
            <a:r>
              <a:rPr lang="ru-RU" sz="1600" dirty="0"/>
              <a:t>и </a:t>
            </a:r>
            <a:r>
              <a:rPr lang="ru-RU" sz="1600" dirty="0" smtClean="0"/>
              <a:t>обеспечение участия </a:t>
            </a:r>
            <a:r>
              <a:rPr lang="ru-RU" sz="1600" dirty="0"/>
              <a:t>российской сборной в чемпионатах по профессиональному мастерству, проводимых международной организацией </a:t>
            </a:r>
            <a:r>
              <a:rPr lang="ru-RU" sz="1600" b="1" dirty="0" smtClean="0"/>
              <a:t>«</a:t>
            </a:r>
            <a:r>
              <a:rPr lang="ru-RU" sz="1600" b="1" dirty="0" err="1" smtClean="0"/>
              <a:t>WorldSkills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International</a:t>
            </a:r>
            <a:r>
              <a:rPr lang="ru-RU" sz="1600" b="1" dirty="0" smtClean="0"/>
              <a:t>» </a:t>
            </a:r>
            <a:r>
              <a:rPr lang="ru-RU" sz="1600" dirty="0"/>
              <a:t>(ежегодно</a:t>
            </a:r>
            <a:r>
              <a:rPr lang="ru-RU" sz="1600" dirty="0" smtClean="0"/>
              <a:t>).</a:t>
            </a:r>
          </a:p>
          <a:p>
            <a:pPr>
              <a:spcAft>
                <a:spcPts val="3000"/>
              </a:spcAft>
              <a:buFont typeface="+mj-lt"/>
              <a:buAutoNum type="arabicPeriod"/>
            </a:pPr>
            <a:r>
              <a:rPr lang="ru-RU" sz="1600" dirty="0" smtClean="0"/>
              <a:t>X  </a:t>
            </a:r>
            <a:r>
              <a:rPr lang="ru-RU" sz="1600" dirty="0"/>
              <a:t>Международный чемпионат «</a:t>
            </a:r>
            <a:r>
              <a:rPr lang="ru-RU" sz="1600" dirty="0" err="1"/>
              <a:t>Абилимпикс</a:t>
            </a:r>
            <a:r>
              <a:rPr lang="ru-RU" sz="1600" dirty="0"/>
              <a:t>» в </a:t>
            </a:r>
            <a:r>
              <a:rPr lang="ru-RU" sz="1600" dirty="0" smtClean="0"/>
              <a:t>РФ. </a:t>
            </a:r>
          </a:p>
          <a:p>
            <a:pPr>
              <a:spcAft>
                <a:spcPts val="3000"/>
              </a:spcAft>
              <a:buFont typeface="+mj-lt"/>
              <a:buAutoNum type="arabicPeriod"/>
            </a:pPr>
            <a:r>
              <a:rPr lang="ru-RU" sz="1600" dirty="0" smtClean="0"/>
              <a:t>Европейский </a:t>
            </a:r>
            <a:r>
              <a:rPr lang="ru-RU" sz="1600" dirty="0"/>
              <a:t>чемпионат  по профессиональному мастерству по стандартам «</a:t>
            </a:r>
            <a:r>
              <a:rPr lang="ru-RU" sz="1600" dirty="0" err="1"/>
              <a:t>Ворлдскиллс</a:t>
            </a:r>
            <a:r>
              <a:rPr lang="ru-RU" sz="1600" dirty="0"/>
              <a:t>» в г. </a:t>
            </a:r>
            <a:r>
              <a:rPr lang="ru-RU" sz="1600" dirty="0" smtClean="0"/>
              <a:t>Санкт-Петербурге.</a:t>
            </a:r>
            <a:endParaRPr lang="ru-RU" sz="1600" dirty="0"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8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>
            <a:extLst>
              <a:ext uri="{FF2B5EF4-FFF2-40B4-BE49-F238E27FC236}">
                <a16:creationId xmlns:a16="http://schemas.microsoft.com/office/drawing/2014/main" xmlns="" id="{4C67A7E4-BA7A-44B8-8A69-9281F485F388}"/>
              </a:ext>
            </a:extLst>
          </p:cNvPr>
          <p:cNvSpPr txBox="1">
            <a:spLocks/>
          </p:cNvSpPr>
          <p:nvPr/>
        </p:nvSpPr>
        <p:spPr>
          <a:xfrm>
            <a:off x="593378" y="350814"/>
            <a:ext cx="9721078" cy="146206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 fontScale="55000" lnSpcReduction="20000"/>
          </a:bodyPr>
          <a:lstStyle/>
          <a:p>
            <a:pPr defTabSz="986912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3300" b="1" u="sng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ПОКАЗАТЕЛЬ:</a:t>
            </a:r>
          </a:p>
          <a:p>
            <a:pPr defTabSz="986912"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ДОЛЯ </a:t>
            </a:r>
            <a:r>
              <a:rPr lang="ru-RU" sz="33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ОБУЧАЮЩИХСЯ ОБРАЗОВАТЕЛЬНЫХ ОРГАНИЗАЦИЙ, РЕАЛИЗУЮЩИХ ПРОГРАММЫ СРЕДНЕГО ПРОФЕССИОНАЛЬНОГО ОБРАЗОВАНИЯ, ПРОДЕМОНСТРИРОВАВШИХ ПО ИТОГАМ ДЕМОНСТРАЦИОННОГО ЭКЗАМЕНА УРОВЕНЬ, СООТВЕТСТВУЮЩИЙ НАЦИОНАЛЬНЫМ ИЛИ МЕЖДУНАРОДНЫМ </a:t>
            </a:r>
            <a:r>
              <a:rPr lang="ru-RU" sz="33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СТАНДАРТАМ</a:t>
            </a:r>
            <a:endParaRPr lang="ru-RU" sz="33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  <a:p>
            <a:pPr defTabSz="986912">
              <a:spcBef>
                <a:spcPct val="0"/>
              </a:spcBef>
              <a:defRPr/>
            </a:pPr>
            <a:endParaRPr lang="ru-RU" sz="2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78777" y="2223564"/>
            <a:ext cx="9307331" cy="1831941"/>
            <a:chOff x="578777" y="2223564"/>
            <a:chExt cx="9307331" cy="183194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A225D5B-581E-4429-B2A3-FECD020E56D7}"/>
                </a:ext>
              </a:extLst>
            </p:cNvPr>
            <p:cNvSpPr/>
            <p:nvPr/>
          </p:nvSpPr>
          <p:spPr>
            <a:xfrm>
              <a:off x="2487957" y="2223564"/>
              <a:ext cx="7398151" cy="1831941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обучающиеся </a:t>
              </a:r>
              <a:r>
                <a:rPr lang="ru-RU" sz="16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первого года обучения по программам </a:t>
              </a: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СПО </a:t>
              </a:r>
              <a:r>
                <a:rPr lang="ru-RU" sz="16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на базе основного общего </a:t>
              </a: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образования;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лица</a:t>
              </a:r>
              <a:r>
                <a:rPr lang="ru-RU" sz="16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, содержащиеся в исправительных учреждениях уголовно-исполнительной системы, осваивающие программы </a:t>
              </a: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СПО;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обучающиеся</a:t>
              </a:r>
              <a:r>
                <a:rPr lang="ru-RU" sz="16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, осваивающие программы </a:t>
              </a: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СПО </a:t>
              </a:r>
              <a:r>
                <a:rPr lang="ru-RU" sz="16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медицинского и фармацевтического </a:t>
              </a: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образования;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обучающиеся</a:t>
              </a:r>
              <a:r>
                <a:rPr lang="ru-RU" sz="16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, осваивающие программы </a:t>
              </a: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СПО, в </a:t>
              </a:r>
              <a:r>
                <a:rPr lang="ru-RU" sz="16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области </a:t>
              </a:r>
              <a:r>
                <a:rPr lang="ru-RU" sz="16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искусств</a:t>
              </a:r>
              <a:endParaRPr lang="ru-RU" sz="16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endParaRPr>
            </a:p>
            <a:p>
              <a:endPara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41DB8EBD-9BDA-462E-ACB7-E6255CD02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9859" y="2247535"/>
              <a:ext cx="0" cy="180797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52AE24B2-25DD-4A4A-94A3-3E42A61BF021}"/>
                </a:ext>
              </a:extLst>
            </p:cNvPr>
            <p:cNvSpPr/>
            <p:nvPr/>
          </p:nvSpPr>
          <p:spPr>
            <a:xfrm>
              <a:off x="578777" y="2728846"/>
              <a:ext cx="1734770" cy="8213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79" b="1" kern="0" dirty="0">
                  <a:solidFill>
                    <a:srgbClr val="1F377B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в общее </a:t>
              </a:r>
              <a:r>
                <a:rPr lang="ru-RU" sz="1579" b="1" kern="0" dirty="0" smtClean="0">
                  <a:solidFill>
                    <a:srgbClr val="1F377B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число</a:t>
              </a:r>
              <a:br>
                <a:rPr lang="ru-RU" sz="1579" b="1" kern="0" dirty="0" smtClean="0">
                  <a:solidFill>
                    <a:srgbClr val="1F377B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</a:br>
              <a:r>
                <a:rPr lang="ru-RU" sz="1579" b="1" kern="0" dirty="0" smtClean="0">
                  <a:solidFill>
                    <a:srgbClr val="1F377B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обучающихся </a:t>
              </a:r>
              <a:br>
                <a:rPr lang="ru-RU" sz="1579" b="1" kern="0" dirty="0" smtClean="0">
                  <a:solidFill>
                    <a:srgbClr val="1F377B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</a:br>
              <a:r>
                <a:rPr lang="ru-RU" sz="1579" b="1" kern="0" dirty="0" smtClean="0">
                  <a:solidFill>
                    <a:srgbClr val="1F377B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не </a:t>
              </a:r>
              <a:r>
                <a:rPr lang="ru-RU" sz="1579" b="1" kern="0" dirty="0">
                  <a:solidFill>
                    <a:srgbClr val="1F377B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включаются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EC2365A-A354-4644-99DC-88CFDF4986A7}"/>
              </a:ext>
            </a:extLst>
          </p:cNvPr>
          <p:cNvSpPr/>
          <p:nvPr/>
        </p:nvSpPr>
        <p:spPr>
          <a:xfrm>
            <a:off x="1029130" y="5292005"/>
            <a:ext cx="8856979" cy="1136916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1579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Методика определения уровня соответствия результатов демонстрационного экзамена национальным или международным стандартам разрабатывается, утверждается и ежегодно актуализируется </a:t>
            </a:r>
            <a:r>
              <a:rPr lang="ru-RU" sz="1579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1579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, которая является получателем субсидии </a:t>
            </a:r>
            <a:r>
              <a:rPr lang="ru-RU" sz="1579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Минпросвещения России </a:t>
            </a:r>
            <a:endParaRPr lang="ru-RU" sz="1579" kern="0" dirty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578777" y="4284320"/>
            <a:ext cx="7398151" cy="74073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79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Для формирования отчетности субъектом РФ</a:t>
            </a:r>
          </a:p>
          <a:p>
            <a:r>
              <a:rPr lang="ru-RU" sz="1579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по региональному проекту требуется указывать абсолютное значение рассчитываемого показателя!</a:t>
            </a: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>
            <a:extLst>
              <a:ext uri="{FF2B5EF4-FFF2-40B4-BE49-F238E27FC236}">
                <a16:creationId xmlns:a16="http://schemas.microsoft.com/office/drawing/2014/main" xmlns="" id="{4C67A7E4-BA7A-44B8-8A69-9281F485F388}"/>
              </a:ext>
            </a:extLst>
          </p:cNvPr>
          <p:cNvSpPr txBox="1">
            <a:spLocks/>
          </p:cNvSpPr>
          <p:nvPr/>
        </p:nvSpPr>
        <p:spPr>
          <a:xfrm>
            <a:off x="593378" y="350814"/>
            <a:ext cx="9721078" cy="146206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u="sng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ПОКАЗАТЕЛЬ:</a:t>
            </a:r>
          </a:p>
          <a:p>
            <a:pPr defTabSz="986912">
              <a:spcBef>
                <a:spcPct val="0"/>
              </a:spcBef>
              <a:defRPr/>
            </a:pP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ДОЛЯ ВЫПУСКНИКОВ ОБРАЗОВАТЕЛЬНЫХ ОРГАНИЗАЦИЙ, РЕАЛИЗУЮЩИХ ПРОГРАММЫ СРЕДНЕГО ПРОФЕССИОНАЛЬНОГО ОБРАЗОВАНИЯ, ЗАНЯТЫХ ПО ВИДУ ДЕЯТЕЛЬНОСТИ И ПОЛУЧЕННЫМ КОМПЕТЕНЦИЯМ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1128653" y="3439876"/>
            <a:ext cx="8753757" cy="24281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</a:t>
            </a:r>
            <a:r>
              <a:rPr lang="ru-RU" sz="14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– 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численность трудоустроившихся в течение календарного года t, следующего за годом выпуска, выпускников </a:t>
            </a:r>
            <a:r>
              <a:rPr lang="ru-RU" sz="14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ОО, 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обучавшихся по образовательным программам </a:t>
            </a:r>
            <a:r>
              <a:rPr lang="ru-RU" sz="14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СПО, 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чел</a:t>
            </a:r>
            <a:r>
              <a:rPr lang="ru-RU" sz="14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.;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И</a:t>
            </a:r>
            <a:r>
              <a:rPr lang="ru-RU" sz="16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– численность выпускников, являющихся действующими предпринимателями в году t, чел.;</a:t>
            </a:r>
          </a:p>
          <a:p>
            <a:pPr>
              <a:spcAft>
                <a:spcPts val="1200"/>
              </a:spcAft>
            </a:pPr>
            <a:r>
              <a:rPr lang="ru-RU" sz="1400" kern="0" dirty="0" err="1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Сз</a:t>
            </a:r>
            <a:r>
              <a:rPr lang="ru-RU" sz="14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– численность выпускников, являющихся </a:t>
            </a:r>
            <a:r>
              <a:rPr lang="ru-RU" sz="1400" kern="0" dirty="0" err="1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самозанятыми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в год t, чел.;</a:t>
            </a:r>
          </a:p>
          <a:p>
            <a:pPr>
              <a:spcAft>
                <a:spcPts val="1200"/>
              </a:spcAft>
            </a:pPr>
            <a:r>
              <a:rPr lang="ru-RU" sz="1400" kern="0" dirty="0" err="1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Вспо</a:t>
            </a:r>
            <a:r>
              <a:rPr lang="ru-RU" sz="14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– общая численность выпускников образовательных организаций, обучавшихся по образовательным программам </a:t>
            </a:r>
            <a:r>
              <a:rPr lang="ru-RU" sz="14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СПО, 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завершивших обучение в t-1 году, чел.;</a:t>
            </a:r>
          </a:p>
          <a:p>
            <a:pPr>
              <a:spcAft>
                <a:spcPts val="1200"/>
              </a:spcAft>
            </a:pPr>
            <a:r>
              <a:rPr lang="ru-RU" sz="1400" kern="0" dirty="0" err="1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Впо</a:t>
            </a:r>
            <a:r>
              <a:rPr lang="ru-RU" sz="1400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  </a:t>
            </a:r>
            <a:r>
              <a:rPr lang="ru-RU" sz="1400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– численность выпускников образовательных организаций, продолживших обучение по очной форме обучения в году t, чел.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41DB8EBD-9BDA-462E-ACB7-E6255CD02B41}"/>
              </a:ext>
            </a:extLst>
          </p:cNvPr>
          <p:cNvCxnSpPr>
            <a:cxnSpLocks/>
          </p:cNvCxnSpPr>
          <p:nvPr/>
        </p:nvCxnSpPr>
        <p:spPr>
          <a:xfrm flipV="1">
            <a:off x="953418" y="3471649"/>
            <a:ext cx="0" cy="239642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2681610" y="6012085"/>
            <a:ext cx="7398151" cy="74073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79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Для </a:t>
            </a:r>
            <a:r>
              <a:rPr lang="ru-RU" sz="1579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формирования отчетности субъектом РФ</a:t>
            </a:r>
          </a:p>
          <a:p>
            <a:r>
              <a:rPr lang="ru-RU" sz="1579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по региональному проекту требуется указывать абсолютное значение рассчитываемого показателя!</a:t>
            </a: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729945" y="1691605"/>
            <a:ext cx="7398151" cy="792088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79" b="1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579" b="1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полученных </a:t>
            </a:r>
            <a:r>
              <a:rPr lang="ru-RU" sz="1579" b="1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по </a:t>
            </a:r>
            <a:r>
              <a:rPr lang="ru-RU" sz="1579" b="1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образовательным программам </a:t>
            </a:r>
            <a:r>
              <a:rPr lang="ru-RU" sz="1579" b="1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СПО компетенций </a:t>
            </a:r>
            <a:r>
              <a:rPr lang="ru-RU" sz="1579" b="1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потребностям работодателей и (или) возможности осуществления предпринимательской деятельности</a:t>
            </a: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526622" y="2695337"/>
                <a:ext cx="3237746" cy="62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З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спо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ru-RU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Т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спо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И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спо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Сз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спо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спо</m:t>
                            </m:r>
                          </m:sub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>
                                <a:latin typeface="Cambria Math" panose="02040503050406030204" pitchFamily="18" charset="0"/>
                              </a:rPr>
                              <m:t>Впо</m:t>
                            </m:r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спо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r>
                      <a:rPr lang="ru-RU">
                        <a:latin typeface="Cambria Math" panose="02040503050406030204" pitchFamily="18" charset="0"/>
                      </a:rPr>
                      <m:t>×100</m:t>
                    </m:r>
                  </m:oMath>
                </a14:m>
                <a:r>
                  <a:rPr lang="ru-RU" dirty="0"/>
                  <a:t>, 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622" y="2695337"/>
                <a:ext cx="3237746" cy="621902"/>
              </a:xfrm>
              <a:prstGeom prst="rect">
                <a:avLst/>
              </a:prstGeom>
              <a:blipFill rotWithShape="1">
                <a:blip r:embed="rId2"/>
                <a:stretch>
                  <a:fillRect r="-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90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>
            <a:extLst>
              <a:ext uri="{FF2B5EF4-FFF2-40B4-BE49-F238E27FC236}">
                <a16:creationId xmlns:a16="http://schemas.microsoft.com/office/drawing/2014/main" xmlns="" id="{4C67A7E4-BA7A-44B8-8A69-9281F485F388}"/>
              </a:ext>
            </a:extLst>
          </p:cNvPr>
          <p:cNvSpPr txBox="1">
            <a:spLocks/>
          </p:cNvSpPr>
          <p:nvPr/>
        </p:nvSpPr>
        <p:spPr>
          <a:xfrm>
            <a:off x="593378" y="350814"/>
            <a:ext cx="9721078" cy="146206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defTabSz="986912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800" b="1" u="sng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ПОКАЗАТЕЛЬ:</a:t>
            </a:r>
          </a:p>
          <a:p>
            <a:pPr defTabSz="986912">
              <a:spcBef>
                <a:spcPct val="0"/>
              </a:spcBef>
              <a:defRPr/>
            </a:pP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ДОЛЯ ОБРАЗОВАТЕЛЬНЫХ ОРГАНИЗАЦИЙ, РЕАЛИЗУЮЩИХ ПРОГРАММЫ СРЕДНЕГО ПРОФЕССИОНАЛЬНОГО ОБРАЗОВАНИЯ, МАСТЕРСКИЕ КОТОРЫХ ОСНАЩЕНЫ СОВРЕМЕННОЙ МАТЕРИАЛЬНО-ТЕХНИЧЕСКОЙ БАЗОЙ ПО ОДНОЙ ИЛИ НЕСКОЛЬКИМ КОМПЕТЕНЦИЯМ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23903" y="3059757"/>
            <a:ext cx="8928992" cy="2428193"/>
            <a:chOff x="623903" y="2694706"/>
            <a:chExt cx="8928992" cy="24281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A225D5B-581E-4429-B2A3-FECD020E56D7}"/>
                </a:ext>
              </a:extLst>
            </p:cNvPr>
            <p:cNvSpPr/>
            <p:nvPr/>
          </p:nvSpPr>
          <p:spPr>
            <a:xfrm>
              <a:off x="799138" y="2694706"/>
              <a:ext cx="8753757" cy="2428193"/>
            </a:xfrm>
            <a:prstGeom prst="rect">
              <a:avLst/>
            </a:prstGeom>
            <a:noFill/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>
                <a:spcAft>
                  <a:spcPts val="1200"/>
                </a:spcAft>
              </a:pPr>
              <a:r>
                <a:rPr lang="ru-RU" sz="1400" b="1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Мастерская</a:t>
              </a:r>
              <a:r>
                <a:rPr lang="ru-RU" sz="14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 – структурное подразделение организации, осуществляющей образовательную деятельность по образовательным программам </a:t>
              </a:r>
              <a:r>
                <a:rPr lang="ru-RU" sz="14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СПО, </a:t>
              </a:r>
              <a:r>
                <a:rPr lang="ru-RU" sz="14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для обеспечения практической подготовки обучающихся.</a:t>
              </a:r>
              <a:endParaRPr lang="ru-RU" sz="1400" b="1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ru-RU" sz="1400" b="1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Современная материально-техническая база </a:t>
              </a:r>
              <a:r>
                <a:rPr lang="ru-RU" sz="14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- материально-техническая база мастерской по одной из компетенций, позволяющая обеспечить практическую подготовку обучающихся в соответствии с современными стандартами </a:t>
              </a:r>
              <a:r>
                <a:rPr lang="ru-RU" sz="14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и </a:t>
              </a:r>
              <a:r>
                <a:rPr lang="ru-RU" sz="14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передовыми </a:t>
              </a:r>
              <a:r>
                <a:rPr lang="ru-RU" sz="1400" kern="0" dirty="0" smtClean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технологиями.</a:t>
              </a:r>
            </a:p>
            <a:p>
              <a:pPr>
                <a:spcAft>
                  <a:spcPts val="1200"/>
                </a:spcAft>
              </a:pPr>
              <a:r>
                <a:rPr lang="ru-RU" sz="1400" b="1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Приоритетная группа компетенций </a:t>
              </a:r>
              <a:r>
                <a:rPr lang="ru-RU" sz="1400" kern="0" dirty="0">
                  <a:solidFill>
                    <a:schemeClr val="tx1"/>
                  </a:solidFill>
                  <a:latin typeface="Arial "/>
                  <a:ea typeface="Verdana" pitchFamily="34" charset="0"/>
                  <a:cs typeface="Arial" panose="020B0604020202020204" pitchFamily="34" charset="0"/>
                </a:rPr>
                <a:t>– группа компетенций, соответствующая одному из направлений создания мастерских и определенная в качестве приоритетной для оснащения в целях решения задач социально-экономического развития субъекта Российской Федерации.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41DB8EBD-9BDA-462E-ACB7-E6255CD02B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903" y="2726479"/>
              <a:ext cx="0" cy="239642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1476940" y="5663311"/>
            <a:ext cx="7398151" cy="74073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79" b="1" kern="0" dirty="0" smtClean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Для </a:t>
            </a:r>
            <a:r>
              <a:rPr lang="ru-RU" sz="1579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формирования отчетности субъектом РФ</a:t>
            </a:r>
          </a:p>
          <a:p>
            <a:r>
              <a:rPr lang="ru-RU" sz="1579" b="1" kern="0" dirty="0">
                <a:solidFill>
                  <a:srgbClr val="1F377B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по региональному проекту требуется указывать абсолютное значение рассчитываемого показателя!</a:t>
            </a: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A225D5B-581E-4429-B2A3-FECD020E56D7}"/>
              </a:ext>
            </a:extLst>
          </p:cNvPr>
          <p:cNvSpPr/>
          <p:nvPr/>
        </p:nvSpPr>
        <p:spPr>
          <a:xfrm>
            <a:off x="729944" y="1907629"/>
            <a:ext cx="9152465" cy="100811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579" b="1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Расчет производится на основе данных о мастерских, созданных по итогам конкурсного отбора </a:t>
            </a:r>
            <a:r>
              <a:rPr lang="ru-RU" sz="1579" b="1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в </a:t>
            </a:r>
            <a:r>
              <a:rPr lang="ru-RU" sz="1579" b="1" kern="0" dirty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целях оснащения мастерских современной материально-технической базой, а также данных формы </a:t>
            </a:r>
            <a:r>
              <a:rPr lang="ru-RU" sz="1579" b="1" kern="0" dirty="0" smtClean="0">
                <a:solidFill>
                  <a:schemeClr val="tx1"/>
                </a:solidFill>
                <a:latin typeface="Arial "/>
                <a:ea typeface="Verdana" pitchFamily="34" charset="0"/>
                <a:cs typeface="Arial" panose="020B0604020202020204" pitchFamily="34" charset="0"/>
              </a:rPr>
              <a:t>СПО-Мониторинг</a:t>
            </a:r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  <a:p>
            <a:endParaRPr lang="ru-RU" sz="1600" kern="0" dirty="0" smtClean="0">
              <a:solidFill>
                <a:schemeClr val="tx1"/>
              </a:solidFill>
              <a:latin typeface="Arial 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6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593A60-4372-4EE9-BABE-EFA5313CA999}"/>
              </a:ext>
            </a:extLst>
          </p:cNvPr>
          <p:cNvSpPr txBox="1"/>
          <p:nvPr/>
        </p:nvSpPr>
        <p:spPr>
          <a:xfrm>
            <a:off x="661472" y="5963272"/>
            <a:ext cx="4647510" cy="33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Общая сумма :  </a:t>
            </a:r>
            <a:r>
              <a:rPr lang="ru-RU" sz="1600" b="1" dirty="0">
                <a:solidFill>
                  <a:srgbClr val="C00000"/>
                </a:solidFill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14,51</a:t>
            </a:r>
            <a:r>
              <a:rPr lang="ru-RU" sz="1600" b="1" dirty="0">
                <a:solidFill>
                  <a:schemeClr val="accent1"/>
                </a:solidFill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млрд </a:t>
            </a:r>
            <a:r>
              <a:rPr lang="ru-RU" sz="1600" b="1" dirty="0"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77573D-8431-364F-848A-B268BD158587}"/>
              </a:ext>
            </a:extLst>
          </p:cNvPr>
          <p:cNvSpPr txBox="1"/>
          <p:nvPr/>
        </p:nvSpPr>
        <p:spPr>
          <a:xfrm>
            <a:off x="850774" y="549617"/>
            <a:ext cx="836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6912">
              <a:spcBef>
                <a:spcPct val="0"/>
              </a:spcBef>
              <a:defRPr/>
            </a:pP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РЕЗУЛЬТАТЫ ПРОШЕДШИХ КОНКУРСНЫХ </a:t>
            </a:r>
            <a:r>
              <a:rPr lang="ru-RU" sz="1800" b="1" dirty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ОТБОРОВ </a:t>
            </a:r>
            <a:r>
              <a:rPr lang="ru-RU" sz="1800" b="1" dirty="0" smtClean="0">
                <a:solidFill>
                  <a:srgbClr val="1F377B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В ЦЕЛЯХ ОСНАЩЕНИЯ МАСТЕРСКИХ СОВРЕМЕННОЙ МАТЕРИАЛЬНО-ТЕХНИЧЕСКОЙ БАЗОЙ</a:t>
            </a:r>
            <a:endParaRPr lang="ru-RU" sz="1800" b="1" dirty="0">
              <a:solidFill>
                <a:srgbClr val="1F377B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A85FEEB-9132-A64E-A827-7E88C1E5AA91}"/>
              </a:ext>
            </a:extLst>
          </p:cNvPr>
          <p:cNvSpPr/>
          <p:nvPr/>
        </p:nvSpPr>
        <p:spPr>
          <a:xfrm>
            <a:off x="743298" y="2213984"/>
            <a:ext cx="543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5326EFD-0F40-1D41-942C-F9E5190C49DF}"/>
              </a:ext>
            </a:extLst>
          </p:cNvPr>
          <p:cNvSpPr/>
          <p:nvPr/>
        </p:nvSpPr>
        <p:spPr>
          <a:xfrm>
            <a:off x="1913485" y="2213984"/>
            <a:ext cx="2078839" cy="1132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образовательных </a:t>
            </a:r>
          </a:p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организаций</a:t>
            </a:r>
          </a:p>
          <a:p>
            <a:pPr algn="ctr"/>
            <a:endParaRPr lang="ru-RU" b="1" dirty="0">
              <a:solidFill>
                <a:srgbClr val="2683C7"/>
              </a:solidFill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7AB9AB-2EE4-1C4C-908C-D88C28725C5A}"/>
              </a:ext>
            </a:extLst>
          </p:cNvPr>
          <p:cNvSpPr/>
          <p:nvPr/>
        </p:nvSpPr>
        <p:spPr>
          <a:xfrm>
            <a:off x="4495293" y="2213984"/>
            <a:ext cx="1437317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регионов</a:t>
            </a:r>
          </a:p>
          <a:p>
            <a:pPr algn="ctr"/>
            <a:endParaRPr lang="ru-RU" b="1" dirty="0">
              <a:solidFill>
                <a:srgbClr val="2683C7"/>
              </a:solidFill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BEF089B-5033-6444-B949-597ED73174BA}"/>
              </a:ext>
            </a:extLst>
          </p:cNvPr>
          <p:cNvSpPr/>
          <p:nvPr/>
        </p:nvSpPr>
        <p:spPr>
          <a:xfrm>
            <a:off x="6402133" y="2213984"/>
            <a:ext cx="1511888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компетенций</a:t>
            </a:r>
          </a:p>
          <a:p>
            <a:pPr algn="ctr"/>
            <a:endParaRPr lang="ru-RU" b="1" dirty="0">
              <a:solidFill>
                <a:srgbClr val="2683C7"/>
              </a:solidFill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6D9B8FD-22B6-D24D-B4E3-ECFFA92FDE66}"/>
              </a:ext>
            </a:extLst>
          </p:cNvPr>
          <p:cNvSpPr/>
          <p:nvPr/>
        </p:nvSpPr>
        <p:spPr>
          <a:xfrm>
            <a:off x="8492448" y="2213984"/>
            <a:ext cx="1437317" cy="886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Количество </a:t>
            </a:r>
          </a:p>
          <a:p>
            <a:pPr algn="ctr"/>
            <a:r>
              <a:rPr lang="ru-RU" sz="1600" b="1" dirty="0">
                <a:solidFill>
                  <a:srgbClr val="2683C7"/>
                </a:solidFill>
                <a:latin typeface="Montserrat" pitchFamily="2" charset="0"/>
                <a:cs typeface="Times New Roman" panose="02020603050405020304" pitchFamily="18" charset="0"/>
              </a:rPr>
              <a:t>мастерских</a:t>
            </a:r>
          </a:p>
          <a:p>
            <a:pPr algn="ctr"/>
            <a:endParaRPr lang="ru-RU" b="1" dirty="0">
              <a:solidFill>
                <a:srgbClr val="2683C7"/>
              </a:solidFill>
              <a:latin typeface="Montserrat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E62F8C-0CD5-F844-A22A-38A93BF67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244" y="1645341"/>
            <a:ext cx="533321" cy="5336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1A64F2-1614-BD46-8D5A-9771866D8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774" y="1645341"/>
            <a:ext cx="533321" cy="533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512E3F-2834-1148-B011-32E67F49B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416" y="1569109"/>
            <a:ext cx="533321" cy="5336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5DAAD3-B93A-6F46-9972-A18274E12F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541" y="1645341"/>
            <a:ext cx="457132" cy="475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93FEC2E-6FFA-2540-8C1D-344FCE09F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74" y="1721573"/>
            <a:ext cx="380943" cy="42351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15ADD22-5715-F844-ADA4-B16A8B67E8A6}"/>
              </a:ext>
            </a:extLst>
          </p:cNvPr>
          <p:cNvSpPr/>
          <p:nvPr/>
        </p:nvSpPr>
        <p:spPr>
          <a:xfrm>
            <a:off x="726640" y="3322446"/>
            <a:ext cx="657454" cy="33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2019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0AE0DBFE-01A5-3340-9C13-0FC7F14FC634}"/>
              </a:ext>
            </a:extLst>
          </p:cNvPr>
          <p:cNvCxnSpPr/>
          <p:nvPr/>
        </p:nvCxnSpPr>
        <p:spPr>
          <a:xfrm>
            <a:off x="774585" y="3779838"/>
            <a:ext cx="9066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8CAC6344-6C9D-BF4C-A8FB-A75165B35EC0}"/>
              </a:ext>
            </a:extLst>
          </p:cNvPr>
          <p:cNvCxnSpPr/>
          <p:nvPr/>
        </p:nvCxnSpPr>
        <p:spPr>
          <a:xfrm>
            <a:off x="774585" y="4389694"/>
            <a:ext cx="9066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2AF17F26-82C1-494F-A94A-6B6EE06DAF24}"/>
              </a:ext>
            </a:extLst>
          </p:cNvPr>
          <p:cNvCxnSpPr/>
          <p:nvPr/>
        </p:nvCxnSpPr>
        <p:spPr>
          <a:xfrm>
            <a:off x="774585" y="4923318"/>
            <a:ext cx="9066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B4A678B-E19C-D147-9EC4-38BD99CF791C}"/>
              </a:ext>
            </a:extLst>
          </p:cNvPr>
          <p:cNvSpPr/>
          <p:nvPr/>
        </p:nvSpPr>
        <p:spPr>
          <a:xfrm>
            <a:off x="732007" y="3898533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07CF4C1-B3C4-F544-BF78-F9F6587AEDF4}"/>
              </a:ext>
            </a:extLst>
          </p:cNvPr>
          <p:cNvSpPr/>
          <p:nvPr/>
        </p:nvSpPr>
        <p:spPr>
          <a:xfrm>
            <a:off x="728048" y="4508390"/>
            <a:ext cx="647838" cy="33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4"/>
                </a:solidFill>
                <a:latin typeface="Montserrat" pitchFamily="2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F2BF1B2-E541-9D4D-B5CF-B547A15DC6CA}"/>
              </a:ext>
            </a:extLst>
          </p:cNvPr>
          <p:cNvSpPr/>
          <p:nvPr/>
        </p:nvSpPr>
        <p:spPr>
          <a:xfrm>
            <a:off x="661472" y="5075782"/>
            <a:ext cx="767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Montserrat" pitchFamily="2" charset="0"/>
                <a:cs typeface="Times New Roman" panose="02020603050405020304" pitchFamily="18" charset="0"/>
              </a:rPr>
              <a:t>Всего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BE8022FB-06D6-114F-97B1-63A14495A148}"/>
              </a:ext>
            </a:extLst>
          </p:cNvPr>
          <p:cNvCxnSpPr/>
          <p:nvPr/>
        </p:nvCxnSpPr>
        <p:spPr>
          <a:xfrm>
            <a:off x="1688849" y="1645341"/>
            <a:ext cx="0" cy="419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7CBE0FDE-F68B-D241-A252-434E7AE3194F}"/>
              </a:ext>
            </a:extLst>
          </p:cNvPr>
          <p:cNvCxnSpPr/>
          <p:nvPr/>
        </p:nvCxnSpPr>
        <p:spPr>
          <a:xfrm>
            <a:off x="4203076" y="1645341"/>
            <a:ext cx="0" cy="419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A69207D8-6FD3-DF4E-998C-51363E6E72B2}"/>
              </a:ext>
            </a:extLst>
          </p:cNvPr>
          <p:cNvCxnSpPr/>
          <p:nvPr/>
        </p:nvCxnSpPr>
        <p:spPr>
          <a:xfrm>
            <a:off x="6107793" y="1645341"/>
            <a:ext cx="0" cy="419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B7ABE239-94B0-3543-A232-720863EDFBC9}"/>
              </a:ext>
            </a:extLst>
          </p:cNvPr>
          <p:cNvCxnSpPr/>
          <p:nvPr/>
        </p:nvCxnSpPr>
        <p:spPr>
          <a:xfrm>
            <a:off x="8241077" y="1645341"/>
            <a:ext cx="0" cy="419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FDF2D4F-BA9B-EC4B-89F5-DA46545BD6E2}"/>
              </a:ext>
            </a:extLst>
          </p:cNvPr>
          <p:cNvSpPr/>
          <p:nvPr/>
        </p:nvSpPr>
        <p:spPr>
          <a:xfrm>
            <a:off x="2681670" y="3322446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159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2F79697-79F6-9447-9017-511AD18AF9FA}"/>
              </a:ext>
            </a:extLst>
          </p:cNvPr>
          <p:cNvSpPr/>
          <p:nvPr/>
        </p:nvSpPr>
        <p:spPr>
          <a:xfrm>
            <a:off x="2681708" y="3898533"/>
            <a:ext cx="526028" cy="33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24794CF8-4864-374F-9668-B35811F3C965}"/>
              </a:ext>
            </a:extLst>
          </p:cNvPr>
          <p:cNvSpPr/>
          <p:nvPr/>
        </p:nvSpPr>
        <p:spPr>
          <a:xfrm>
            <a:off x="2679303" y="4508390"/>
            <a:ext cx="530837" cy="33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4"/>
                </a:solidFill>
                <a:latin typeface="Montserrat" pitchFamily="2" charset="0"/>
                <a:cs typeface="Times New Roman" panose="02020603050405020304" pitchFamily="18" charset="0"/>
              </a:rPr>
              <a:t>168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FA75A848-3FE9-6743-AFB2-A90F165FE1F5}"/>
              </a:ext>
            </a:extLst>
          </p:cNvPr>
          <p:cNvSpPr/>
          <p:nvPr/>
        </p:nvSpPr>
        <p:spPr>
          <a:xfrm>
            <a:off x="2681669" y="5042014"/>
            <a:ext cx="526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Montserrat" pitchFamily="2" charset="0"/>
                <a:cs typeface="Times New Roman" panose="02020603050405020304" pitchFamily="18" charset="0"/>
              </a:rPr>
              <a:t>442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C6A8C18-1706-C642-ABC7-2DEB422144F1}"/>
              </a:ext>
            </a:extLst>
          </p:cNvPr>
          <p:cNvSpPr/>
          <p:nvPr/>
        </p:nvSpPr>
        <p:spPr>
          <a:xfrm>
            <a:off x="4921682" y="3322446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885049CA-D0C2-EF41-8124-43A009E045B9}"/>
              </a:ext>
            </a:extLst>
          </p:cNvPr>
          <p:cNvSpPr/>
          <p:nvPr/>
        </p:nvSpPr>
        <p:spPr>
          <a:xfrm>
            <a:off x="4921682" y="3898533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82DBD6E8-9A75-A94C-A8FF-06B573197DCB}"/>
              </a:ext>
            </a:extLst>
          </p:cNvPr>
          <p:cNvSpPr/>
          <p:nvPr/>
        </p:nvSpPr>
        <p:spPr>
          <a:xfrm>
            <a:off x="4921682" y="4508390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4"/>
                </a:solidFill>
                <a:latin typeface="Montserrat" pitchFamily="2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E56AD8E-5F15-134F-A97B-8BB862C637F8}"/>
              </a:ext>
            </a:extLst>
          </p:cNvPr>
          <p:cNvSpPr/>
          <p:nvPr/>
        </p:nvSpPr>
        <p:spPr>
          <a:xfrm>
            <a:off x="4921682" y="5042014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Montserrat" pitchFamily="2" charset="0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D906D76B-1EAD-9C46-BF99-EFCDB9D33018}"/>
              </a:ext>
            </a:extLst>
          </p:cNvPr>
          <p:cNvSpPr/>
          <p:nvPr/>
        </p:nvSpPr>
        <p:spPr>
          <a:xfrm>
            <a:off x="6914600" y="3322446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131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13537B9-EDE9-9E46-B5C1-1A9F00BE11B9}"/>
              </a:ext>
            </a:extLst>
          </p:cNvPr>
          <p:cNvSpPr/>
          <p:nvPr/>
        </p:nvSpPr>
        <p:spPr>
          <a:xfrm>
            <a:off x="6920243" y="3898533"/>
            <a:ext cx="5148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115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404378D9-9391-9D4E-AFA6-6E898017F4EA}"/>
              </a:ext>
            </a:extLst>
          </p:cNvPr>
          <p:cNvSpPr/>
          <p:nvPr/>
        </p:nvSpPr>
        <p:spPr>
          <a:xfrm>
            <a:off x="6909830" y="4508390"/>
            <a:ext cx="535644" cy="33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4"/>
                </a:solidFill>
                <a:latin typeface="Montserrat" pitchFamily="2" charset="0"/>
                <a:cs typeface="Times New Roman" panose="02020603050405020304" pitchFamily="18" charset="0"/>
              </a:rPr>
              <a:t>109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E8C6883-1B65-7E45-9B85-EDA1DCE2216F}"/>
              </a:ext>
            </a:extLst>
          </p:cNvPr>
          <p:cNvSpPr/>
          <p:nvPr/>
        </p:nvSpPr>
        <p:spPr>
          <a:xfrm>
            <a:off x="6913837" y="5042014"/>
            <a:ext cx="527631" cy="33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Montserrat" pitchFamily="2" charset="0"/>
                <a:cs typeface="Times New Roman" panose="02020603050405020304" pitchFamily="18" charset="0"/>
              </a:rPr>
              <a:t>169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3524D69-FB0F-4A44-80E0-9B8302F38CF3}"/>
              </a:ext>
            </a:extLst>
          </p:cNvPr>
          <p:cNvSpPr/>
          <p:nvPr/>
        </p:nvSpPr>
        <p:spPr>
          <a:xfrm>
            <a:off x="8855358" y="3322446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A5C1443C-9AAD-304B-A5C7-C3F38F87CC27}"/>
              </a:ext>
            </a:extLst>
          </p:cNvPr>
          <p:cNvSpPr/>
          <p:nvPr/>
        </p:nvSpPr>
        <p:spPr>
          <a:xfrm>
            <a:off x="8855357" y="3898533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253142"/>
                </a:solidFill>
                <a:latin typeface="Montserrat" pitchFamily="2" charset="0"/>
                <a:cs typeface="Times New Roman" panose="02020603050405020304" pitchFamily="18" charset="0"/>
              </a:rPr>
              <a:t>774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E12560C0-A149-2A4E-A610-9B3DC9652518}"/>
              </a:ext>
            </a:extLst>
          </p:cNvPr>
          <p:cNvSpPr/>
          <p:nvPr/>
        </p:nvSpPr>
        <p:spPr>
          <a:xfrm>
            <a:off x="8855357" y="4508390"/>
            <a:ext cx="526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accent4"/>
                </a:solidFill>
                <a:latin typeface="Montserrat" pitchFamily="2" charset="0"/>
                <a:cs typeface="Times New Roman" panose="02020603050405020304" pitchFamily="18" charset="0"/>
              </a:rPr>
              <a:t>700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94438E7F-586F-3F4C-8C31-52C837B888A0}"/>
              </a:ext>
            </a:extLst>
          </p:cNvPr>
          <p:cNvSpPr/>
          <p:nvPr/>
        </p:nvSpPr>
        <p:spPr>
          <a:xfrm>
            <a:off x="8798450" y="5042014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Montserrat" pitchFamily="2" charset="0"/>
                <a:cs typeface="Times New Roman" panose="02020603050405020304" pitchFamily="18" charset="0"/>
              </a:rPr>
              <a:t>2274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4593A60-4372-4EE9-BABE-EFA5313CA999}"/>
              </a:ext>
            </a:extLst>
          </p:cNvPr>
          <p:cNvSpPr txBox="1"/>
          <p:nvPr/>
        </p:nvSpPr>
        <p:spPr>
          <a:xfrm>
            <a:off x="6402133" y="5982944"/>
            <a:ext cx="3886363" cy="33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На 2021 год:  </a:t>
            </a:r>
            <a:r>
              <a:rPr lang="ru-RU" sz="1600" b="1" dirty="0" smtClean="0">
                <a:solidFill>
                  <a:srgbClr val="C00000"/>
                </a:solidFill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4,35</a:t>
            </a:r>
            <a:r>
              <a:rPr lang="ru-RU" sz="1600" b="1" dirty="0" smtClean="0">
                <a:solidFill>
                  <a:schemeClr val="accent1"/>
                </a:solidFill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млрд </a:t>
            </a:r>
            <a:r>
              <a:rPr lang="ru-RU" sz="1600" b="1" dirty="0">
                <a:latin typeface="Montserrat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830504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1548</Words>
  <Application>Microsoft Office PowerPoint</Application>
  <PresentationFormat>Произвольный</PresentationFormat>
  <Paragraphs>312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a_AvanteBs</vt:lpstr>
      <vt:lpstr>Arial</vt:lpstr>
      <vt:lpstr>Arial </vt:lpstr>
      <vt:lpstr>Arial Narrow</vt:lpstr>
      <vt:lpstr>Calibri</vt:lpstr>
      <vt:lpstr>Cambria Math</vt:lpstr>
      <vt:lpstr>Century Gothic</vt:lpstr>
      <vt:lpstr>DIN Pro Cond Bold</vt:lpstr>
      <vt:lpstr>Montserrat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Истомина Мария Викторовна</cp:lastModifiedBy>
  <cp:revision>80</cp:revision>
  <cp:lastPrinted>2021-03-13T07:42:29Z</cp:lastPrinted>
  <dcterms:created xsi:type="dcterms:W3CDTF">2018-02-26T06:57:30Z</dcterms:created>
  <dcterms:modified xsi:type="dcterms:W3CDTF">2021-03-13T07:45:13Z</dcterms:modified>
</cp:coreProperties>
</file>