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297" r:id="rId3"/>
    <p:sldId id="318" r:id="rId4"/>
    <p:sldId id="319" r:id="rId5"/>
    <p:sldId id="270" r:id="rId6"/>
    <p:sldId id="323" r:id="rId7"/>
    <p:sldId id="330" r:id="rId8"/>
    <p:sldId id="324" r:id="rId9"/>
    <p:sldId id="331" r:id="rId10"/>
    <p:sldId id="325" r:id="rId11"/>
    <p:sldId id="332" r:id="rId12"/>
    <p:sldId id="326" r:id="rId13"/>
    <p:sldId id="333" r:id="rId14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E"/>
    <a:srgbClr val="ECF3FA"/>
    <a:srgbClr val="FFFFFF"/>
    <a:srgbClr val="F5F9FD"/>
    <a:srgbClr val="9E0000"/>
    <a:srgbClr val="800000"/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18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4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969" name="Дата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6D8F0E54-2AA7-443F-98CB-9E06232C7869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1048970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61063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2" tIns="46086" rIns="92172" bIns="46086" rtlCol="0" anchor="ctr"/>
          <a:lstStyle/>
          <a:p>
            <a:endParaRPr lang="ru-RU"/>
          </a:p>
        </p:txBody>
      </p:sp>
      <p:sp>
        <p:nvSpPr>
          <p:cNvPr id="1048971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78724"/>
            <a:ext cx="5439410" cy="3909865"/>
          </a:xfrm>
          <a:prstGeom prst="rect">
            <a:avLst/>
          </a:prstGeom>
        </p:spPr>
        <p:txBody>
          <a:bodyPr vert="horz" lIns="92172" tIns="46086" rIns="92172" bIns="4608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72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2"/>
            <a:ext cx="2946347" cy="49821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973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3" y="9431602"/>
            <a:ext cx="2946347" cy="49821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2558EAE7-6EC1-4E39-AC91-F9B52E20A4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EAE7-6EC1-4E39-AC91-F9B52E20A43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85788" y="376238"/>
            <a:ext cx="2090737" cy="1176337"/>
          </a:xfrm>
        </p:spPr>
      </p:sp>
      <p:sp>
        <p:nvSpPr>
          <p:cNvPr id="1048860" name="Заметки 2"/>
          <p:cNvSpPr>
            <a:spLocks noGrp="1"/>
          </p:cNvSpPr>
          <p:nvPr>
            <p:ph type="body" idx="1"/>
          </p:nvPr>
        </p:nvSpPr>
        <p:spPr>
          <a:xfrm>
            <a:off x="563233" y="1767427"/>
            <a:ext cx="5787709" cy="7169883"/>
          </a:xfrm>
        </p:spPr>
        <p:txBody>
          <a:bodyPr/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04886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EAE7-6EC1-4E39-AC91-F9B52E20A43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85788" y="376238"/>
            <a:ext cx="2090737" cy="1176337"/>
          </a:xfrm>
        </p:spPr>
      </p:sp>
      <p:sp>
        <p:nvSpPr>
          <p:cNvPr id="1048860" name="Заметки 2"/>
          <p:cNvSpPr>
            <a:spLocks noGrp="1"/>
          </p:cNvSpPr>
          <p:nvPr>
            <p:ph type="body" idx="1"/>
          </p:nvPr>
        </p:nvSpPr>
        <p:spPr>
          <a:xfrm>
            <a:off x="563233" y="1767427"/>
            <a:ext cx="5787709" cy="7169883"/>
          </a:xfrm>
        </p:spPr>
        <p:txBody>
          <a:bodyPr/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04886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EAE7-6EC1-4E39-AC91-F9B52E20A43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8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85788" y="376238"/>
            <a:ext cx="2090737" cy="1176337"/>
          </a:xfrm>
        </p:spPr>
      </p:sp>
      <p:sp>
        <p:nvSpPr>
          <p:cNvPr id="1048860" name="Заметки 2"/>
          <p:cNvSpPr>
            <a:spLocks noGrp="1"/>
          </p:cNvSpPr>
          <p:nvPr>
            <p:ph type="body" idx="1"/>
          </p:nvPr>
        </p:nvSpPr>
        <p:spPr>
          <a:xfrm>
            <a:off x="563233" y="1767427"/>
            <a:ext cx="5787709" cy="7169883"/>
          </a:xfrm>
        </p:spPr>
        <p:txBody>
          <a:bodyPr/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04886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8EAE7-6EC1-4E39-AC91-F9B52E20A4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1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4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75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8EAE7-6EC1-4E39-AC91-F9B52E20A43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4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75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8EAE7-6EC1-4E39-AC91-F9B52E20A43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16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4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75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8EAE7-6EC1-4E39-AC91-F9B52E20A43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073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4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75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8EAE7-6EC1-4E39-AC91-F9B52E20A43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03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4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75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8EAE7-6EC1-4E39-AC91-F9B52E20A43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7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8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82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104883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3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95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5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104895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5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924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10489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7" name="Text Box 53"/>
          <p:cNvSpPr txBox="1">
            <a:spLocks noChangeArrowheads="1"/>
          </p:cNvSpPr>
          <p:nvPr userDrawn="1"/>
        </p:nvSpPr>
        <p:spPr bwMode="black">
          <a:xfrm>
            <a:off x="285752" y="142876"/>
            <a:ext cx="11525249" cy="802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602A43"/>
                </a:solidFill>
                <a:cs typeface="Arial" panose="020B0604020202020204" pitchFamily="34" charset="0"/>
              </a:rPr>
              <a:t>Министерство образования Московской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8F4064"/>
                </a:solidFill>
                <a:cs typeface="Arial" panose="020B0604020202020204" pitchFamily="34" charset="0"/>
              </a:rPr>
              <a:t>ГОУ Педагогическая академия</a:t>
            </a:r>
            <a:endParaRPr lang="en-US" altLang="ru-RU" sz="2400" b="1" i="1">
              <a:solidFill>
                <a:srgbClr val="8F4064"/>
              </a:solidFill>
              <a:cs typeface="Arial" panose="020B0604020202020204" pitchFamily="34" charset="0"/>
            </a:endParaRPr>
          </a:p>
        </p:txBody>
      </p:sp>
      <p:sp>
        <p:nvSpPr>
          <p:cNvPr id="104894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4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5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5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6710-DBE8-44B2-A8F4-43354C796431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8" name="Text Box 53"/>
          <p:cNvSpPr txBox="1">
            <a:spLocks noChangeArrowheads="1"/>
          </p:cNvSpPr>
          <p:nvPr userDrawn="1"/>
        </p:nvSpPr>
        <p:spPr bwMode="black">
          <a:xfrm>
            <a:off x="285752" y="142876"/>
            <a:ext cx="11525249" cy="802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602A43"/>
                </a:solidFill>
                <a:cs typeface="Arial" panose="020B0604020202020204" pitchFamily="34" charset="0"/>
              </a:rPr>
              <a:t>Министерство образования Московской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8F4064"/>
                </a:solidFill>
                <a:cs typeface="Arial" panose="020B0604020202020204" pitchFamily="34" charset="0"/>
              </a:rPr>
              <a:t>ГОУ Педагогическая академия</a:t>
            </a:r>
            <a:endParaRPr lang="en-US" altLang="ru-RU" sz="2400" b="1" i="1">
              <a:solidFill>
                <a:srgbClr val="8F4064"/>
              </a:solidFill>
              <a:cs typeface="Arial" panose="020B0604020202020204" pitchFamily="34" charset="0"/>
            </a:endParaRPr>
          </a:p>
        </p:txBody>
      </p:sp>
      <p:sp>
        <p:nvSpPr>
          <p:cNvPr id="10489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2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2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2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6710-DBE8-44B2-A8F4-43354C796431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7" name="Text Box 53"/>
          <p:cNvSpPr txBox="1">
            <a:spLocks noChangeArrowheads="1"/>
          </p:cNvSpPr>
          <p:nvPr userDrawn="1"/>
        </p:nvSpPr>
        <p:spPr bwMode="black">
          <a:xfrm>
            <a:off x="285752" y="142876"/>
            <a:ext cx="11525249" cy="802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602A43"/>
                </a:solidFill>
                <a:cs typeface="Arial" panose="020B0604020202020204" pitchFamily="34" charset="0"/>
              </a:rPr>
              <a:t>Министерство образования Московской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8F4064"/>
                </a:solidFill>
                <a:cs typeface="Arial" panose="020B0604020202020204" pitchFamily="34" charset="0"/>
              </a:rPr>
              <a:t>ГОУ Педагогическая академия</a:t>
            </a:r>
            <a:endParaRPr lang="en-US" altLang="ru-RU" sz="2400" b="1" i="1">
              <a:solidFill>
                <a:srgbClr val="8F4064"/>
              </a:solidFill>
              <a:cs typeface="Arial" panose="020B0604020202020204" pitchFamily="34" charset="0"/>
            </a:endParaRPr>
          </a:p>
        </p:txBody>
      </p:sp>
      <p:sp>
        <p:nvSpPr>
          <p:cNvPr id="10489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5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6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6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7277-7851-48AC-9A63-A4BA56C67250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0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104860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935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93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104893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3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82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83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8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104858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9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940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941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42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943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4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104894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4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91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104891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1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104875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5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96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6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96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104896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6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8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929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930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93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946-FB3D-47D6-9191-AD462B38BA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104893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3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5946-FB3D-47D6-9191-AD462B38BA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BAA4-2314-4207-B31C-BB029C4298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Прямоугольник 2"/>
          <p:cNvSpPr/>
          <p:nvPr/>
        </p:nvSpPr>
        <p:spPr>
          <a:xfrm>
            <a:off x="2629231" y="325437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048588" name="Прямоугольник 10"/>
          <p:cNvSpPr/>
          <p:nvPr/>
        </p:nvSpPr>
        <p:spPr>
          <a:xfrm>
            <a:off x="1512888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48589" name="AutoShape 8"/>
          <p:cNvSpPr>
            <a:spLocks noChangeArrowheads="1"/>
          </p:cNvSpPr>
          <p:nvPr/>
        </p:nvSpPr>
        <p:spPr bwMode="gray">
          <a:xfrm>
            <a:off x="1055102" y="1304925"/>
            <a:ext cx="10382262" cy="391878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noFill/>
            <a:rou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Организационно-методическое сопровождение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педагогических работников в межаттестационный период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59DFE1-2DDD-DCEF-7AC7-95D5A369B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87" t="15535" r="23183" b="9603"/>
          <a:stretch/>
        </p:blipFill>
        <p:spPr>
          <a:xfrm>
            <a:off x="282432" y="232533"/>
            <a:ext cx="3634307" cy="440657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B237C61-B572-1E04-377F-BDE8DD7A3C79}"/>
              </a:ext>
            </a:extLst>
          </p:cNvPr>
          <p:cNvGrpSpPr/>
          <p:nvPr/>
        </p:nvGrpSpPr>
        <p:grpSpPr>
          <a:xfrm>
            <a:off x="1976767" y="1614470"/>
            <a:ext cx="3634307" cy="5178777"/>
            <a:chOff x="910709" y="1040235"/>
            <a:chExt cx="3634307" cy="517877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6885FB7-998E-4E9F-C039-C9F1C09801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8" t="19082" r="26238" b="4220"/>
            <a:stretch/>
          </p:blipFill>
          <p:spPr>
            <a:xfrm>
              <a:off x="910709" y="1040235"/>
              <a:ext cx="3634307" cy="5178777"/>
            </a:xfrm>
            <a:prstGeom prst="rect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FC020541-C0FA-A3B9-D8A3-53AFD2F260C7}"/>
                </a:ext>
              </a:extLst>
            </p:cNvPr>
            <p:cNvSpPr/>
            <p:nvPr/>
          </p:nvSpPr>
          <p:spPr>
            <a:xfrm>
              <a:off x="3742089" y="1626054"/>
              <a:ext cx="338074" cy="783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1A86FB7D-860A-7F3D-05D0-322F802555F4}"/>
                </a:ext>
              </a:extLst>
            </p:cNvPr>
            <p:cNvSpPr/>
            <p:nvPr/>
          </p:nvSpPr>
          <p:spPr>
            <a:xfrm>
              <a:off x="1040238" y="1251243"/>
              <a:ext cx="1280006" cy="7403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38C7E967-B71D-B708-BF12-02DF0102C8B3}"/>
                </a:ext>
              </a:extLst>
            </p:cNvPr>
            <p:cNvSpPr/>
            <p:nvPr/>
          </p:nvSpPr>
          <p:spPr>
            <a:xfrm>
              <a:off x="2099290" y="1991589"/>
              <a:ext cx="1508580" cy="38563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9DD3441B-26A9-40FE-BF97-7C57130C7997}"/>
                </a:ext>
              </a:extLst>
            </p:cNvPr>
            <p:cNvSpPr/>
            <p:nvPr/>
          </p:nvSpPr>
          <p:spPr>
            <a:xfrm>
              <a:off x="3753182" y="2377224"/>
              <a:ext cx="713064" cy="29497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3C547B0-632C-058B-2AD2-F2B6AE16F3A6}"/>
              </a:ext>
            </a:extLst>
          </p:cNvPr>
          <p:cNvGrpSpPr/>
          <p:nvPr/>
        </p:nvGrpSpPr>
        <p:grpSpPr>
          <a:xfrm>
            <a:off x="4851800" y="679507"/>
            <a:ext cx="3634308" cy="5025007"/>
            <a:chOff x="3271670" y="1760152"/>
            <a:chExt cx="3820174" cy="486925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0C59929-5FE8-A835-4287-8C08B4729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041" t="17717" r="27546" b="13367"/>
            <a:stretch/>
          </p:blipFill>
          <p:spPr>
            <a:xfrm>
              <a:off x="3271670" y="1760152"/>
              <a:ext cx="3820174" cy="4869250"/>
            </a:xfrm>
            <a:prstGeom prst="rect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F9C3DEF8-EFC2-02F0-6A71-63479D578CFB}"/>
                </a:ext>
              </a:extLst>
            </p:cNvPr>
            <p:cNvSpPr/>
            <p:nvPr/>
          </p:nvSpPr>
          <p:spPr>
            <a:xfrm>
              <a:off x="3741490" y="4295163"/>
              <a:ext cx="3246539" cy="1090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ED7E68-6623-299A-7B13-98A178BA3F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6" t="18471" r="26307" b="7889"/>
          <a:stretch/>
        </p:blipFill>
        <p:spPr>
          <a:xfrm>
            <a:off x="7793373" y="273914"/>
            <a:ext cx="4194500" cy="5950718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49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D18937-21BB-E8E3-46AD-0C20A3C0E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4" t="21569" r="1324" b="8497"/>
          <a:stretch/>
        </p:blipFill>
        <p:spPr>
          <a:xfrm>
            <a:off x="58800" y="946536"/>
            <a:ext cx="12207313" cy="4955170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194E583-3C7E-11DA-B3F0-8F7473FAB8FB}"/>
              </a:ext>
            </a:extLst>
          </p:cNvPr>
          <p:cNvSpPr/>
          <p:nvPr/>
        </p:nvSpPr>
        <p:spPr>
          <a:xfrm>
            <a:off x="5872294" y="3421527"/>
            <a:ext cx="343948" cy="71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D6D4A5-A65B-A672-4383-9DCD2E8541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33" t="19663" r="43674" b="76681"/>
          <a:stretch/>
        </p:blipFill>
        <p:spPr>
          <a:xfrm>
            <a:off x="5574484" y="3526337"/>
            <a:ext cx="176170" cy="36769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7ECAA7-5285-0AD5-9319-37F9130C9112}"/>
              </a:ext>
            </a:extLst>
          </p:cNvPr>
          <p:cNvSpPr/>
          <p:nvPr/>
        </p:nvSpPr>
        <p:spPr>
          <a:xfrm>
            <a:off x="4480290" y="3363985"/>
            <a:ext cx="1056443" cy="826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148/1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от 15.09.20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№ 12/2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от 21.01.21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№ 106/1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от 26.05.21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отчета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2A660C-9D4A-FCFA-CAE2-1D1BBA0DB700}"/>
              </a:ext>
            </a:extLst>
          </p:cNvPr>
          <p:cNvSpPr/>
          <p:nvPr/>
        </p:nvSpPr>
        <p:spPr>
          <a:xfrm>
            <a:off x="6337882" y="3421527"/>
            <a:ext cx="985707" cy="74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670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от 28.02.19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00D853-50D0-38EF-2F17-1747A15B0C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33" t="19663" r="43674" b="76681"/>
          <a:stretch/>
        </p:blipFill>
        <p:spPr>
          <a:xfrm>
            <a:off x="7390700" y="3526337"/>
            <a:ext cx="192947" cy="36769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81693A8-253D-0911-BBA3-7C56E907A5CE}"/>
              </a:ext>
            </a:extLst>
          </p:cNvPr>
          <p:cNvSpPr/>
          <p:nvPr/>
        </p:nvSpPr>
        <p:spPr>
          <a:xfrm>
            <a:off x="7706698" y="3453038"/>
            <a:ext cx="343948" cy="71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noProof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4E6757-C174-6E8F-58E8-0B79F40ECBD0}"/>
              </a:ext>
            </a:extLst>
          </p:cNvPr>
          <p:cNvSpPr/>
          <p:nvPr/>
        </p:nvSpPr>
        <p:spPr>
          <a:xfrm>
            <a:off x="8124738" y="3390016"/>
            <a:ext cx="985707" cy="74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ресурсного центра на 2022 г, справка МКУДППО «РМК»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E386D6-B144-DFE6-60FC-687E472450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33" t="19663" r="43674" b="76681"/>
          <a:stretch/>
        </p:blipFill>
        <p:spPr>
          <a:xfrm>
            <a:off x="9189434" y="3526337"/>
            <a:ext cx="192947" cy="36769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60A716-E783-9CEF-B82B-B8189EAA89BC}"/>
              </a:ext>
            </a:extLst>
          </p:cNvPr>
          <p:cNvSpPr/>
          <p:nvPr/>
        </p:nvSpPr>
        <p:spPr>
          <a:xfrm>
            <a:off x="9519406" y="3437282"/>
            <a:ext cx="343948" cy="71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8343425-5451-373F-B032-A1FF5356179A}"/>
              </a:ext>
            </a:extLst>
          </p:cNvPr>
          <p:cNvSpPr/>
          <p:nvPr/>
        </p:nvSpPr>
        <p:spPr>
          <a:xfrm>
            <a:off x="9958223" y="3390016"/>
            <a:ext cx="985707" cy="74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Рецензия,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метод.разработка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Краевого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проф.конкурс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квалификации,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ОО</a:t>
            </a:r>
          </a:p>
        </p:txBody>
      </p:sp>
    </p:spTree>
    <p:extLst>
      <p:ext uri="{BB962C8B-B14F-4D97-AF65-F5344CB8AC3E}">
        <p14:creationId xmlns:p14="http://schemas.microsoft.com/office/powerpoint/2010/main" val="269286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A0CE81D-6C55-5AF1-2A66-6006DB20DCD4}"/>
              </a:ext>
            </a:extLst>
          </p:cNvPr>
          <p:cNvGrpSpPr/>
          <p:nvPr/>
        </p:nvGrpSpPr>
        <p:grpSpPr>
          <a:xfrm>
            <a:off x="248087" y="100667"/>
            <a:ext cx="3514987" cy="5134062"/>
            <a:chOff x="226503" y="130029"/>
            <a:chExt cx="3514987" cy="513406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A885B8A-5F60-D8CA-F977-8CE36A16F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7" t="18960" r="27683" b="6178"/>
            <a:stretch/>
          </p:blipFill>
          <p:spPr>
            <a:xfrm>
              <a:off x="226503" y="130029"/>
              <a:ext cx="3514987" cy="5134062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D235415A-1A18-3EFD-6590-C27E0F27D4F8}"/>
                </a:ext>
              </a:extLst>
            </p:cNvPr>
            <p:cNvSpPr/>
            <p:nvPr/>
          </p:nvSpPr>
          <p:spPr>
            <a:xfrm>
              <a:off x="1317072" y="1023457"/>
              <a:ext cx="1686187" cy="1006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BEE8564-AA2B-DBA2-523F-F1033EB55FBC}"/>
                </a:ext>
              </a:extLst>
            </p:cNvPr>
            <p:cNvSpPr/>
            <p:nvPr/>
          </p:nvSpPr>
          <p:spPr>
            <a:xfrm>
              <a:off x="2206305" y="868262"/>
              <a:ext cx="939567" cy="1006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CC7BF283-5B95-699F-6EB1-0A857FF36866}"/>
                </a:ext>
              </a:extLst>
            </p:cNvPr>
            <p:cNvSpPr/>
            <p:nvPr/>
          </p:nvSpPr>
          <p:spPr>
            <a:xfrm>
              <a:off x="413988" y="1778467"/>
              <a:ext cx="1045696" cy="1006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FC7DBAF-0E61-686C-5515-47E0A252998D}"/>
              </a:ext>
            </a:extLst>
          </p:cNvPr>
          <p:cNvGrpSpPr/>
          <p:nvPr/>
        </p:nvGrpSpPr>
        <p:grpSpPr>
          <a:xfrm>
            <a:off x="1789301" y="1690257"/>
            <a:ext cx="2668834" cy="3468972"/>
            <a:chOff x="1789301" y="1690257"/>
            <a:chExt cx="2668834" cy="346897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F4884ED-F293-CCB0-F1DC-2ED935C93F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58" t="21468" r="27683" b="16698"/>
            <a:stretch/>
          </p:blipFill>
          <p:spPr>
            <a:xfrm>
              <a:off x="1789301" y="1690257"/>
              <a:ext cx="2668834" cy="3468972"/>
            </a:xfrm>
            <a:prstGeom prst="rect">
              <a:avLst/>
            </a:prstGeom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50BBE20F-DB59-66D5-06E0-0352ECF6FB91}"/>
                </a:ext>
              </a:extLst>
            </p:cNvPr>
            <p:cNvSpPr/>
            <p:nvPr/>
          </p:nvSpPr>
          <p:spPr>
            <a:xfrm>
              <a:off x="3816991" y="1971834"/>
              <a:ext cx="436227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DB5FEED8-2672-6C26-DC7B-0482A558373B}"/>
                </a:ext>
              </a:extLst>
            </p:cNvPr>
            <p:cNvSpPr/>
            <p:nvPr/>
          </p:nvSpPr>
          <p:spPr>
            <a:xfrm>
              <a:off x="3816990" y="4697834"/>
              <a:ext cx="587229" cy="1426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2558069-AE38-86B8-0A91-2CD23566C106}"/>
              </a:ext>
            </a:extLst>
          </p:cNvPr>
          <p:cNvGrpSpPr/>
          <p:nvPr/>
        </p:nvGrpSpPr>
        <p:grpSpPr>
          <a:xfrm>
            <a:off x="4566057" y="234764"/>
            <a:ext cx="2570323" cy="3701766"/>
            <a:chOff x="4681663" y="213916"/>
            <a:chExt cx="2570323" cy="370176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E245C66-9829-F2F2-9E99-21F5D229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74" t="15290" r="35961" b="8501"/>
            <a:stretch/>
          </p:blipFill>
          <p:spPr>
            <a:xfrm>
              <a:off x="4681663" y="213916"/>
              <a:ext cx="2570323" cy="3701766"/>
            </a:xfrm>
            <a:prstGeom prst="rect">
              <a:avLst/>
            </a:prstGeom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B613226D-63D6-0D22-A845-218BA21781F2}"/>
                </a:ext>
              </a:extLst>
            </p:cNvPr>
            <p:cNvSpPr/>
            <p:nvPr/>
          </p:nvSpPr>
          <p:spPr>
            <a:xfrm>
              <a:off x="5284344" y="1719187"/>
              <a:ext cx="1364960" cy="2224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32D974AE-4B0C-55B4-B34A-DFF36CA0CABC}"/>
                </a:ext>
              </a:extLst>
            </p:cNvPr>
            <p:cNvSpPr/>
            <p:nvPr/>
          </p:nvSpPr>
          <p:spPr>
            <a:xfrm>
              <a:off x="4964070" y="2017553"/>
              <a:ext cx="581053" cy="796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CFF9065-E0FD-4930-22CB-BC9EFA386288}"/>
              </a:ext>
            </a:extLst>
          </p:cNvPr>
          <p:cNvGrpSpPr/>
          <p:nvPr/>
        </p:nvGrpSpPr>
        <p:grpSpPr>
          <a:xfrm>
            <a:off x="6480495" y="3555943"/>
            <a:ext cx="4538444" cy="3206571"/>
            <a:chOff x="6480495" y="3555943"/>
            <a:chExt cx="4538444" cy="3206571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3EB371B-386B-7996-D7D8-809631831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75" t="10949" r="22523" b="18959"/>
            <a:stretch/>
          </p:blipFill>
          <p:spPr>
            <a:xfrm>
              <a:off x="6480495" y="3555943"/>
              <a:ext cx="4538444" cy="3206571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386836DE-750F-1866-443D-FE09D6136635}"/>
                </a:ext>
              </a:extLst>
            </p:cNvPr>
            <p:cNvSpPr/>
            <p:nvPr/>
          </p:nvSpPr>
          <p:spPr>
            <a:xfrm>
              <a:off x="9815119" y="4521666"/>
              <a:ext cx="587580" cy="4571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92CCDCEB-43D6-35D2-5F44-E6248CC9429C}"/>
              </a:ext>
            </a:extLst>
          </p:cNvPr>
          <p:cNvGrpSpPr/>
          <p:nvPr/>
        </p:nvGrpSpPr>
        <p:grpSpPr>
          <a:xfrm>
            <a:off x="9274346" y="130029"/>
            <a:ext cx="2503666" cy="3712132"/>
            <a:chOff x="9274346" y="130029"/>
            <a:chExt cx="2503666" cy="371213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90A845C-E605-C9F6-D20A-64621E0F0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86" t="13333" r="35321" b="8134"/>
            <a:stretch/>
          </p:blipFill>
          <p:spPr>
            <a:xfrm>
              <a:off x="9274346" y="130029"/>
              <a:ext cx="2503666" cy="3712132"/>
            </a:xfrm>
            <a:prstGeom prst="rect">
              <a:avLst/>
            </a:prstGeom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8D41DCFE-28E7-239C-A67A-0160CC334673}"/>
                </a:ext>
              </a:extLst>
            </p:cNvPr>
            <p:cNvSpPr/>
            <p:nvPr/>
          </p:nvSpPr>
          <p:spPr>
            <a:xfrm>
              <a:off x="9913782" y="2038401"/>
              <a:ext cx="1224793" cy="2881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7CBE2CAE-9F07-8FFE-6A8F-14148BE9CEA2}"/>
                </a:ext>
              </a:extLst>
            </p:cNvPr>
            <p:cNvSpPr/>
            <p:nvPr/>
          </p:nvSpPr>
          <p:spPr>
            <a:xfrm>
              <a:off x="10561739" y="2550253"/>
              <a:ext cx="457200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1223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D18937-21BB-E8E3-46AD-0C20A3C0E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4" t="21569" r="1324" b="8497"/>
          <a:stretch/>
        </p:blipFill>
        <p:spPr>
          <a:xfrm>
            <a:off x="26078" y="943942"/>
            <a:ext cx="12207313" cy="4955170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194E583-3C7E-11DA-B3F0-8F7473FAB8FB}"/>
              </a:ext>
            </a:extLst>
          </p:cNvPr>
          <p:cNvSpPr/>
          <p:nvPr/>
        </p:nvSpPr>
        <p:spPr>
          <a:xfrm>
            <a:off x="5872294" y="3421527"/>
            <a:ext cx="343948" cy="71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D6D4A5-A65B-A672-4383-9DCD2E8541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33" t="19663" r="43674" b="76681"/>
          <a:stretch/>
        </p:blipFill>
        <p:spPr>
          <a:xfrm>
            <a:off x="5565043" y="3526337"/>
            <a:ext cx="176170" cy="36769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7ECAA7-5285-0AD5-9319-37F9130C9112}"/>
              </a:ext>
            </a:extLst>
          </p:cNvPr>
          <p:cNvSpPr/>
          <p:nvPr/>
        </p:nvSpPr>
        <p:spPr>
          <a:xfrm>
            <a:off x="4449238" y="3363984"/>
            <a:ext cx="1065539" cy="826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148/1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от 15.09.20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№ 12/2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от 21.01.21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№ 106/1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от 26.05.21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отчета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2A660C-9D4A-FCFA-CAE2-1D1BBA0DB700}"/>
              </a:ext>
            </a:extLst>
          </p:cNvPr>
          <p:cNvSpPr/>
          <p:nvPr/>
        </p:nvSpPr>
        <p:spPr>
          <a:xfrm>
            <a:off x="6337882" y="3421527"/>
            <a:ext cx="985707" cy="74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670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от 28.02.19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00D853-50D0-38EF-2F17-1747A15B0C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33" t="19663" r="43674" b="76681"/>
          <a:stretch/>
        </p:blipFill>
        <p:spPr>
          <a:xfrm>
            <a:off x="7364979" y="3526337"/>
            <a:ext cx="192947" cy="36769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81693A8-253D-0911-BBA3-7C56E907A5CE}"/>
              </a:ext>
            </a:extLst>
          </p:cNvPr>
          <p:cNvSpPr/>
          <p:nvPr/>
        </p:nvSpPr>
        <p:spPr>
          <a:xfrm>
            <a:off x="7643765" y="3409912"/>
            <a:ext cx="343948" cy="71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noProof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4E6757-C174-6E8F-58E8-0B79F40ECBD0}"/>
              </a:ext>
            </a:extLst>
          </p:cNvPr>
          <p:cNvSpPr/>
          <p:nvPr/>
        </p:nvSpPr>
        <p:spPr>
          <a:xfrm>
            <a:off x="8124738" y="3390016"/>
            <a:ext cx="985707" cy="74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ресурсного центра на 2022 г, справка МКУДППО «РМК»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E386D6-B144-DFE6-60FC-687E472450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33" t="19663" r="43674" b="76681"/>
          <a:stretch/>
        </p:blipFill>
        <p:spPr>
          <a:xfrm>
            <a:off x="9189434" y="3526337"/>
            <a:ext cx="192947" cy="36769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60A716-E783-9CEF-B82B-B8189EAA89BC}"/>
              </a:ext>
            </a:extLst>
          </p:cNvPr>
          <p:cNvSpPr/>
          <p:nvPr/>
        </p:nvSpPr>
        <p:spPr>
          <a:xfrm>
            <a:off x="9519406" y="3437282"/>
            <a:ext cx="343948" cy="71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8343425-5451-373F-B032-A1FF5356179A}"/>
              </a:ext>
            </a:extLst>
          </p:cNvPr>
          <p:cNvSpPr/>
          <p:nvPr/>
        </p:nvSpPr>
        <p:spPr>
          <a:xfrm>
            <a:off x="9924109" y="3394156"/>
            <a:ext cx="985707" cy="74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Рецензия,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метод.разработка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Краевого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проф.конкурс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квалификации,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ОО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663D0C7-F138-6240-463E-E5660EDBBF75}"/>
              </a:ext>
            </a:extLst>
          </p:cNvPr>
          <p:cNvSpPr/>
          <p:nvPr/>
        </p:nvSpPr>
        <p:spPr>
          <a:xfrm>
            <a:off x="11275769" y="3401366"/>
            <a:ext cx="343948" cy="71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1A1AFB4-77CD-F476-11E6-DE250F8BCEC3}"/>
              </a:ext>
            </a:extLst>
          </p:cNvPr>
          <p:cNvSpPr/>
          <p:nvPr/>
        </p:nvSpPr>
        <p:spPr>
          <a:xfrm>
            <a:off x="11791708" y="3401366"/>
            <a:ext cx="400293" cy="71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D9F5A75-924D-B599-AD3B-9D6ADCBEC3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33" t="19663" r="43674" b="76681"/>
          <a:stretch/>
        </p:blipFill>
        <p:spPr>
          <a:xfrm>
            <a:off x="10960082" y="3526337"/>
            <a:ext cx="191505" cy="364942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A6C21C-5FFA-9360-CAC8-CDFF5C57A3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1" t="8345" r="24323" b="6156"/>
          <a:stretch/>
        </p:blipFill>
        <p:spPr>
          <a:xfrm>
            <a:off x="655241" y="3795185"/>
            <a:ext cx="327170" cy="32626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D5AF83-9CFE-3F03-D5E4-CD0310A762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33" t="19663" r="43674" b="76681"/>
          <a:stretch/>
        </p:blipFill>
        <p:spPr>
          <a:xfrm>
            <a:off x="5565163" y="4392871"/>
            <a:ext cx="176170" cy="36769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71885AD-FDEE-A5FB-F887-767268FCA3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33" t="19663" r="43674" b="76681"/>
          <a:stretch/>
        </p:blipFill>
        <p:spPr>
          <a:xfrm>
            <a:off x="7381756" y="4368992"/>
            <a:ext cx="176170" cy="36769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FBEF433-FCDA-89A8-C6CC-5C660BD400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33" t="19663" r="43674" b="76681"/>
          <a:stretch/>
        </p:blipFill>
        <p:spPr>
          <a:xfrm>
            <a:off x="9184714" y="4355559"/>
            <a:ext cx="176170" cy="36769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44C06EC-B787-1A40-C67E-A576F07748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33" t="19663" r="43674" b="76681"/>
          <a:stretch/>
        </p:blipFill>
        <p:spPr>
          <a:xfrm>
            <a:off x="10979257" y="4351227"/>
            <a:ext cx="176170" cy="36769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4A3362A-7F1C-D512-03E9-EC34DB669E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1" t="8345" r="24323" b="6156"/>
          <a:stretch/>
        </p:blipFill>
        <p:spPr>
          <a:xfrm>
            <a:off x="652999" y="4576716"/>
            <a:ext cx="327170" cy="326262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2A236D4-6D57-A1BF-8D49-A0BFE8F98B0A}"/>
              </a:ext>
            </a:extLst>
          </p:cNvPr>
          <p:cNvSpPr/>
          <p:nvPr/>
        </p:nvSpPr>
        <p:spPr>
          <a:xfrm>
            <a:off x="4509309" y="4241569"/>
            <a:ext cx="947897" cy="67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обучающимися образовательных программ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A6A5290-1200-42EF-5E74-27804E091F85}"/>
              </a:ext>
            </a:extLst>
          </p:cNvPr>
          <p:cNvSpPr/>
          <p:nvPr/>
        </p:nvSpPr>
        <p:spPr>
          <a:xfrm>
            <a:off x="6293800" y="4288796"/>
            <a:ext cx="985707" cy="74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развитие у обучающихся способностей…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D4954A5-9A3C-4B36-4FB9-AFB944EDE647}"/>
              </a:ext>
            </a:extLst>
          </p:cNvPr>
          <p:cNvSpPr/>
          <p:nvPr/>
        </p:nvSpPr>
        <p:spPr>
          <a:xfrm>
            <a:off x="8118790" y="4273041"/>
            <a:ext cx="985707" cy="74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Транслирование опыта…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экспертной, организационно-методической…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C567056-C539-249D-3478-EEBD35B96B80}"/>
              </a:ext>
            </a:extLst>
          </p:cNvPr>
          <p:cNvSpPr/>
          <p:nvPr/>
        </p:nvSpPr>
        <p:spPr>
          <a:xfrm>
            <a:off x="9940437" y="4241568"/>
            <a:ext cx="959908" cy="7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метод. сопровождения,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проф.конкурсах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FA58567-6D3F-56A3-0362-DCB907EBA47F}"/>
              </a:ext>
            </a:extLst>
          </p:cNvPr>
          <p:cNvSpPr/>
          <p:nvPr/>
        </p:nvSpPr>
        <p:spPr>
          <a:xfrm>
            <a:off x="11781504" y="4220948"/>
            <a:ext cx="400293" cy="71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48846" name="Овал 18"/>
          <p:cNvSpPr/>
          <p:nvPr/>
        </p:nvSpPr>
        <p:spPr>
          <a:xfrm>
            <a:off x="5071803" y="1536929"/>
            <a:ext cx="555001" cy="5352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48847" name="Овал 21"/>
          <p:cNvSpPr/>
          <p:nvPr/>
        </p:nvSpPr>
        <p:spPr>
          <a:xfrm>
            <a:off x="4728749" y="2377447"/>
            <a:ext cx="686108" cy="6593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48848" name="Овал 22"/>
          <p:cNvSpPr/>
          <p:nvPr/>
        </p:nvSpPr>
        <p:spPr>
          <a:xfrm>
            <a:off x="4785999" y="3308649"/>
            <a:ext cx="571607" cy="5776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48852" name="Прямоугольник: скругленные углы 16"/>
          <p:cNvSpPr/>
          <p:nvPr/>
        </p:nvSpPr>
        <p:spPr>
          <a:xfrm>
            <a:off x="209731" y="862508"/>
            <a:ext cx="4317299" cy="1418213"/>
          </a:xfrm>
          <a:prstGeom prst="roundRect">
            <a:avLst/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ea typeface="Open Sans" pitchFamily="34" charset="0"/>
                <a:cs typeface="Segoe UI" panose="020B0502040204020203" pitchFamily="34" charset="0"/>
              </a:rPr>
              <a:t>Организационно-методическое сопровождение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ea typeface="Open Sans" pitchFamily="34" charset="0"/>
                <a:cs typeface="Segoe UI" panose="020B0502040204020203" pitchFamily="34" charset="0"/>
              </a:rPr>
              <a:t>педагогических работников 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ea typeface="Open Sans" pitchFamily="34" charset="0"/>
                <a:cs typeface="Segoe UI" panose="020B0502040204020203" pitchFamily="34" charset="0"/>
              </a:rPr>
              <a:t>в межаттестационный период</a:t>
            </a:r>
          </a:p>
        </p:txBody>
      </p:sp>
      <p:sp>
        <p:nvSpPr>
          <p:cNvPr id="1048853" name="Прямоугольник: скругленные углы 17"/>
          <p:cNvSpPr/>
          <p:nvPr/>
        </p:nvSpPr>
        <p:spPr>
          <a:xfrm>
            <a:off x="712398" y="3168897"/>
            <a:ext cx="3438866" cy="881797"/>
          </a:xfrm>
          <a:prstGeom prst="roundRect">
            <a:avLst/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dirty="0">
                <a:solidFill>
                  <a:srgbClr val="C00000"/>
                </a:solidFill>
                <a:cs typeface="Segoe UI" panose="020B0502040204020203" pitchFamily="34" charset="0"/>
              </a:rPr>
              <a:t>Цель 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dirty="0">
                <a:solidFill>
                  <a:srgbClr val="C00000"/>
                </a:solidFill>
                <a:cs typeface="Segoe UI" panose="020B0502040204020203" pitchFamily="34" charset="0"/>
              </a:rPr>
              <a:t>организационно-методического сопровождения 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9F4E16CB-325C-D520-51BE-2560777BCBEC}"/>
              </a:ext>
            </a:extLst>
          </p:cNvPr>
          <p:cNvSpPr/>
          <p:nvPr/>
        </p:nvSpPr>
        <p:spPr>
          <a:xfrm>
            <a:off x="4785999" y="1386340"/>
            <a:ext cx="539646" cy="27950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851" name="Прямоугольник: скругленные углы 3"/>
          <p:cNvSpPr/>
          <p:nvPr/>
        </p:nvSpPr>
        <p:spPr>
          <a:xfrm>
            <a:off x="5706815" y="921997"/>
            <a:ext cx="6380318" cy="1208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целостная, системно организованная деятельность, в процессе которой создаются условия для профессионального роста педагогов, развития их профессиональной компетентности</a:t>
            </a:r>
          </a:p>
        </p:txBody>
      </p:sp>
      <p:sp>
        <p:nvSpPr>
          <p:cNvPr id="20" name="Прямоугольник: скругленные углы 3">
            <a:extLst>
              <a:ext uri="{FF2B5EF4-FFF2-40B4-BE49-F238E27FC236}">
                <a16:creationId xmlns:a16="http://schemas.microsoft.com/office/drawing/2014/main" id="{88A80896-92DE-B68B-8659-4AE92C33A947}"/>
              </a:ext>
            </a:extLst>
          </p:cNvPr>
          <p:cNvSpPr/>
          <p:nvPr/>
        </p:nvSpPr>
        <p:spPr>
          <a:xfrm>
            <a:off x="5706816" y="4914744"/>
            <a:ext cx="6380317" cy="13002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оказание помощи и поддержки педагогическим работникам, направленной на повышение уровня профессиональной компетентности</a:t>
            </a:r>
          </a:p>
        </p:txBody>
      </p:sp>
      <p:sp>
        <p:nvSpPr>
          <p:cNvPr id="21" name="Прямоугольник: скругленные углы 3">
            <a:extLst>
              <a:ext uri="{FF2B5EF4-FFF2-40B4-BE49-F238E27FC236}">
                <a16:creationId xmlns:a16="http://schemas.microsoft.com/office/drawing/2014/main" id="{36120F1E-09E0-60B5-A02B-FE0B49FF4D87}"/>
              </a:ext>
            </a:extLst>
          </p:cNvPr>
          <p:cNvSpPr/>
          <p:nvPr/>
        </p:nvSpPr>
        <p:spPr>
          <a:xfrm>
            <a:off x="5706815" y="2719492"/>
            <a:ext cx="6590049" cy="17806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организационно-методического сопровождения – повышение профессионального уровня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педагогических работников, развитие творческого потенциала и, как следствие, подготовка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к последующей аттестации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4AEB6714-1555-1DB3-B9AE-BB5090DC6FB9}"/>
              </a:ext>
            </a:extLst>
          </p:cNvPr>
          <p:cNvSpPr/>
          <p:nvPr/>
        </p:nvSpPr>
        <p:spPr>
          <a:xfrm>
            <a:off x="4803569" y="3470043"/>
            <a:ext cx="539646" cy="27950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1CCADED6-6A73-E242-8502-E811CBC23EF1}"/>
              </a:ext>
            </a:extLst>
          </p:cNvPr>
          <p:cNvSpPr/>
          <p:nvPr/>
        </p:nvSpPr>
        <p:spPr>
          <a:xfrm>
            <a:off x="4809657" y="5425100"/>
            <a:ext cx="539646" cy="27950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17">
            <a:extLst>
              <a:ext uri="{FF2B5EF4-FFF2-40B4-BE49-F238E27FC236}">
                <a16:creationId xmlns:a16="http://schemas.microsoft.com/office/drawing/2014/main" id="{4A60DAD6-A38A-9AF1-4013-0926A0BE91AA}"/>
              </a:ext>
            </a:extLst>
          </p:cNvPr>
          <p:cNvSpPr/>
          <p:nvPr/>
        </p:nvSpPr>
        <p:spPr>
          <a:xfrm>
            <a:off x="712398" y="5148687"/>
            <a:ext cx="3438866" cy="881797"/>
          </a:xfrm>
          <a:prstGeom prst="roundRect">
            <a:avLst/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dirty="0">
                <a:solidFill>
                  <a:srgbClr val="C00000"/>
                </a:solidFill>
                <a:cs typeface="Segoe UI" panose="020B0502040204020203" pitchFamily="34" charset="0"/>
              </a:rPr>
              <a:t>Задача 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dirty="0">
                <a:solidFill>
                  <a:srgbClr val="C00000"/>
                </a:solidFill>
                <a:cs typeface="Segoe UI" panose="020B0502040204020203" pitchFamily="34" charset="0"/>
              </a:rPr>
              <a:t>организационно-методического сопровождения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4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2" grpId="0" animBg="1"/>
      <p:bldP spid="1048853" grpId="0" animBg="1"/>
      <p:bldP spid="4" grpId="0" animBg="1"/>
      <p:bldP spid="1048851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48846" name="Овал 18"/>
          <p:cNvSpPr/>
          <p:nvPr/>
        </p:nvSpPr>
        <p:spPr>
          <a:xfrm>
            <a:off x="5071803" y="1536929"/>
            <a:ext cx="555001" cy="5352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48847" name="Овал 21"/>
          <p:cNvSpPr/>
          <p:nvPr/>
        </p:nvSpPr>
        <p:spPr>
          <a:xfrm>
            <a:off x="4728749" y="2377447"/>
            <a:ext cx="686108" cy="6593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0B3B45E-19FC-2344-49B9-8A3689E5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79" y="348542"/>
            <a:ext cx="10643016" cy="6463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Направления организационно-методического сопровождения</a:t>
            </a:r>
          </a:p>
        </p:txBody>
      </p:sp>
      <p:sp>
        <p:nvSpPr>
          <p:cNvPr id="1048852" name="Прямоугольник: скругленные углы 16"/>
          <p:cNvSpPr/>
          <p:nvPr/>
        </p:nvSpPr>
        <p:spPr>
          <a:xfrm>
            <a:off x="342727" y="1479950"/>
            <a:ext cx="2807456" cy="881797"/>
          </a:xfrm>
          <a:prstGeom prst="roundRect">
            <a:avLst/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ea typeface="Open Sans" pitchFamily="34" charset="0"/>
                <a:cs typeface="Segoe UI" panose="020B0502040204020203" pitchFamily="34" charset="0"/>
              </a:rPr>
              <a:t>Диагностическая работа </a:t>
            </a:r>
            <a:endParaRPr lang="ru-RU" sz="2000" b="1" i="1" dirty="0">
              <a:solidFill>
                <a:srgbClr val="4472C4">
                  <a:lumMod val="50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9F4E16CB-325C-D520-51BE-2560777BCBEC}"/>
              </a:ext>
            </a:extLst>
          </p:cNvPr>
          <p:cNvSpPr/>
          <p:nvPr/>
        </p:nvSpPr>
        <p:spPr>
          <a:xfrm>
            <a:off x="3795031" y="1761879"/>
            <a:ext cx="539646" cy="27950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851" name="Прямоугольник: скругленные углы 3"/>
          <p:cNvSpPr/>
          <p:nvPr/>
        </p:nvSpPr>
        <p:spPr>
          <a:xfrm>
            <a:off x="4725212" y="1430634"/>
            <a:ext cx="7212474" cy="8817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      проведение опросов и анкетирования для выявления затруднений, с которыми сталкиваются педагогические работники в профессиональной деятельности</a:t>
            </a:r>
          </a:p>
        </p:txBody>
      </p:sp>
      <p:sp>
        <p:nvSpPr>
          <p:cNvPr id="20" name="Прямоугольник: скругленные углы 3">
            <a:extLst>
              <a:ext uri="{FF2B5EF4-FFF2-40B4-BE49-F238E27FC236}">
                <a16:creationId xmlns:a16="http://schemas.microsoft.com/office/drawing/2014/main" id="{88A80896-92DE-B68B-8659-4AE92C33A947}"/>
              </a:ext>
            </a:extLst>
          </p:cNvPr>
          <p:cNvSpPr/>
          <p:nvPr/>
        </p:nvSpPr>
        <p:spPr>
          <a:xfrm>
            <a:off x="4725212" y="5384775"/>
            <a:ext cx="7212475" cy="11924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      организация групповых и индивидуальных консультаций по вопросам профессиональных компетенций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и аттестации педагогических работников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ямоугольник: скругленные углы 3">
            <a:extLst>
              <a:ext uri="{FF2B5EF4-FFF2-40B4-BE49-F238E27FC236}">
                <a16:creationId xmlns:a16="http://schemas.microsoft.com/office/drawing/2014/main" id="{36120F1E-09E0-60B5-A02B-FE0B49FF4D87}"/>
              </a:ext>
            </a:extLst>
          </p:cNvPr>
          <p:cNvSpPr/>
          <p:nvPr/>
        </p:nvSpPr>
        <p:spPr>
          <a:xfrm>
            <a:off x="4725212" y="2906573"/>
            <a:ext cx="7212474" cy="20378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      ознакомление с нормативно-правовыми документами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по аттестации;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      ведение раздела «Аттестация педагогических работников» на официальном сайте ОО;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      освещение вопросов аттестации с помощью информационных стендов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4AEB6714-1555-1DB3-B9AE-BB5090DC6FB9}"/>
              </a:ext>
            </a:extLst>
          </p:cNvPr>
          <p:cNvSpPr/>
          <p:nvPr/>
        </p:nvSpPr>
        <p:spPr>
          <a:xfrm>
            <a:off x="3795031" y="3785768"/>
            <a:ext cx="539646" cy="27950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1CCADED6-6A73-E242-8502-E811CBC23EF1}"/>
              </a:ext>
            </a:extLst>
          </p:cNvPr>
          <p:cNvSpPr/>
          <p:nvPr/>
        </p:nvSpPr>
        <p:spPr>
          <a:xfrm>
            <a:off x="3795031" y="5841265"/>
            <a:ext cx="539646" cy="27950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6">
            <a:extLst>
              <a:ext uri="{FF2B5EF4-FFF2-40B4-BE49-F238E27FC236}">
                <a16:creationId xmlns:a16="http://schemas.microsoft.com/office/drawing/2014/main" id="{237D3509-320B-091D-F7B4-CECBA0429552}"/>
              </a:ext>
            </a:extLst>
          </p:cNvPr>
          <p:cNvSpPr/>
          <p:nvPr/>
        </p:nvSpPr>
        <p:spPr>
          <a:xfrm>
            <a:off x="342727" y="3484622"/>
            <a:ext cx="2807456" cy="881797"/>
          </a:xfrm>
          <a:prstGeom prst="roundRect">
            <a:avLst/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ea typeface="Open Sans" pitchFamily="34" charset="0"/>
                <a:cs typeface="Segoe UI" panose="020B0502040204020203" pitchFamily="34" charset="0"/>
              </a:rPr>
              <a:t>Информационное сопровождение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9D79DB3-EC5A-0032-2308-E1838EF84730}"/>
              </a:ext>
            </a:extLst>
          </p:cNvPr>
          <p:cNvSpPr/>
          <p:nvPr/>
        </p:nvSpPr>
        <p:spPr>
          <a:xfrm>
            <a:off x="342727" y="5540119"/>
            <a:ext cx="2807456" cy="881797"/>
          </a:xfrm>
          <a:prstGeom prst="roundRect">
            <a:avLst/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ea typeface="Open Sans" pitchFamily="34" charset="0"/>
                <a:cs typeface="Segoe UI" panose="020B0502040204020203" pitchFamily="34" charset="0"/>
              </a:rPr>
              <a:t>Консультационное сопровождение </a:t>
            </a:r>
          </a:p>
        </p:txBody>
      </p:sp>
    </p:spTree>
    <p:extLst>
      <p:ext uri="{BB962C8B-B14F-4D97-AF65-F5344CB8AC3E}">
        <p14:creationId xmlns:p14="http://schemas.microsoft.com/office/powerpoint/2010/main" val="6153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4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2" grpId="0" animBg="1"/>
      <p:bldP spid="4" grpId="0" animBg="1"/>
      <p:bldP spid="1048851" grpId="0"/>
      <p:bldP spid="20" grpId="0"/>
      <p:bldP spid="21" grpId="0"/>
      <p:bldP spid="22" grpId="0" animBg="1"/>
      <p:bldP spid="23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48846" name="Овал 18"/>
          <p:cNvSpPr/>
          <p:nvPr/>
        </p:nvSpPr>
        <p:spPr>
          <a:xfrm>
            <a:off x="5071803" y="1536929"/>
            <a:ext cx="555001" cy="5352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48847" name="Овал 21"/>
          <p:cNvSpPr/>
          <p:nvPr/>
        </p:nvSpPr>
        <p:spPr>
          <a:xfrm>
            <a:off x="4728749" y="2377447"/>
            <a:ext cx="686108" cy="6593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0B3B45E-19FC-2344-49B9-8A3689E5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60" y="112239"/>
            <a:ext cx="10957809" cy="6463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Направления организационно-методического сопровождения</a:t>
            </a:r>
          </a:p>
        </p:txBody>
      </p:sp>
      <p:sp>
        <p:nvSpPr>
          <p:cNvPr id="1048852" name="Прямоугольник: скругленные углы 16"/>
          <p:cNvSpPr/>
          <p:nvPr/>
        </p:nvSpPr>
        <p:spPr>
          <a:xfrm>
            <a:off x="126736" y="839448"/>
            <a:ext cx="2259249" cy="5790425"/>
          </a:xfrm>
          <a:prstGeom prst="roundRect">
            <a:avLst/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ea typeface="Open Sans" pitchFamily="34" charset="0"/>
                <a:cs typeface="Segoe UI" panose="020B0502040204020203" pitchFamily="34" charset="0"/>
              </a:rPr>
              <a:t>Методическое сопровождение</a:t>
            </a:r>
            <a:endParaRPr lang="ru-RU" sz="2000" b="1" i="1" dirty="0">
              <a:solidFill>
                <a:srgbClr val="4472C4">
                  <a:lumMod val="50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48851" name="Прямоугольник: скругленные углы 3"/>
          <p:cNvSpPr/>
          <p:nvPr/>
        </p:nvSpPr>
        <p:spPr>
          <a:xfrm>
            <a:off x="3427453" y="765038"/>
            <a:ext cx="8993331" cy="8817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Взаимодействие ответственного за аттестацию в ОО с коллегами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по различным направлениям методической работы</a:t>
            </a:r>
          </a:p>
        </p:txBody>
      </p:sp>
      <p:sp>
        <p:nvSpPr>
          <p:cNvPr id="20" name="Прямоугольник: скругленные углы 3">
            <a:extLst>
              <a:ext uri="{FF2B5EF4-FFF2-40B4-BE49-F238E27FC236}">
                <a16:creationId xmlns:a16="http://schemas.microsoft.com/office/drawing/2014/main" id="{88A80896-92DE-B68B-8659-4AE92C33A947}"/>
              </a:ext>
            </a:extLst>
          </p:cNvPr>
          <p:cNvSpPr/>
          <p:nvPr/>
        </p:nvSpPr>
        <p:spPr>
          <a:xfrm>
            <a:off x="3421721" y="2695708"/>
            <a:ext cx="8999063" cy="744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Привлечение к участию в профессиональных конкурсах и оказание методической поддержки при подготовке к конкурсному мероприятию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ямоугольник: скругленные углы 3">
            <a:extLst>
              <a:ext uri="{FF2B5EF4-FFF2-40B4-BE49-F238E27FC236}">
                <a16:creationId xmlns:a16="http://schemas.microsoft.com/office/drawing/2014/main" id="{36120F1E-09E0-60B5-A02B-FE0B49FF4D87}"/>
              </a:ext>
            </a:extLst>
          </p:cNvPr>
          <p:cNvSpPr/>
          <p:nvPr/>
        </p:nvSpPr>
        <p:spPr>
          <a:xfrm>
            <a:off x="3408056" y="1676645"/>
            <a:ext cx="8993330" cy="9455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Привлечение педагогических работников к участию в мероприятиях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по транслированию педагогического опыта и оказание методической помощи (мастер-классы, тематические конференции, семинары)</a:t>
            </a:r>
          </a:p>
        </p:txBody>
      </p:sp>
      <p:sp>
        <p:nvSpPr>
          <p:cNvPr id="18" name="Прямоугольник: скругленные углы 3">
            <a:extLst>
              <a:ext uri="{FF2B5EF4-FFF2-40B4-BE49-F238E27FC236}">
                <a16:creationId xmlns:a16="http://schemas.microsoft.com/office/drawing/2014/main" id="{1DD1EA27-5E5A-C5AB-6742-0466CEE47B56}"/>
              </a:ext>
            </a:extLst>
          </p:cNvPr>
          <p:cNvSpPr/>
          <p:nvPr/>
        </p:nvSpPr>
        <p:spPr>
          <a:xfrm>
            <a:off x="3408057" y="4691047"/>
            <a:ext cx="8993329" cy="11924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Исключение формального подхода к проведению методической работы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и представлению результатов к аттестации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Прямоугольник: скругленные углы 3">
            <a:extLst>
              <a:ext uri="{FF2B5EF4-FFF2-40B4-BE49-F238E27FC236}">
                <a16:creationId xmlns:a16="http://schemas.microsoft.com/office/drawing/2014/main" id="{4C9C16BB-A632-EFB7-DF73-AE8A249AB70D}"/>
              </a:ext>
            </a:extLst>
          </p:cNvPr>
          <p:cNvSpPr/>
          <p:nvPr/>
        </p:nvSpPr>
        <p:spPr>
          <a:xfrm>
            <a:off x="3402322" y="3548504"/>
            <a:ext cx="8999064" cy="11924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Определение потенциальных возможностей педагогических работников, имеющих первую категорию, анализ и планирование личностно-ориентированных дополнительных мероприятий для последующего выхода на аттестацию для установления высшей категории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Прямоугольник: скругленные углы 3">
            <a:extLst>
              <a:ext uri="{FF2B5EF4-FFF2-40B4-BE49-F238E27FC236}">
                <a16:creationId xmlns:a16="http://schemas.microsoft.com/office/drawing/2014/main" id="{27D9026C-C3BF-41E5-6EDA-A3EF078BBBDF}"/>
              </a:ext>
            </a:extLst>
          </p:cNvPr>
          <p:cNvSpPr/>
          <p:nvPr/>
        </p:nvSpPr>
        <p:spPr>
          <a:xfrm>
            <a:off x="3408057" y="5693014"/>
            <a:ext cx="8993329" cy="10527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Оказание методической помощи при формировании электронного пакета документов, подтверждающих результаты профессиональной деятельности педагогических работников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9C718CDD-E200-7E9B-5BC8-89D94A6F1BF5}"/>
              </a:ext>
            </a:extLst>
          </p:cNvPr>
          <p:cNvSpPr/>
          <p:nvPr/>
        </p:nvSpPr>
        <p:spPr>
          <a:xfrm>
            <a:off x="2468137" y="3393948"/>
            <a:ext cx="759157" cy="67188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3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4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2" grpId="0" animBg="1"/>
      <p:bldP spid="1048851" grpId="0"/>
      <p:bldP spid="20" grpId="0"/>
      <p:bldP spid="21" grpId="0"/>
      <p:bldP spid="18" grpId="0"/>
      <p:bldP spid="19" grpId="0"/>
      <p:bldP spid="24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D18937-21BB-E8E3-46AD-0C20A3C0E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4" t="21569" r="1324" b="8497"/>
          <a:stretch/>
        </p:blipFill>
        <p:spPr>
          <a:xfrm>
            <a:off x="58800" y="946536"/>
            <a:ext cx="12207313" cy="4955170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01F48D7-E0A9-3900-A14C-C4F90A985034}"/>
              </a:ext>
            </a:extLst>
          </p:cNvPr>
          <p:cNvSpPr/>
          <p:nvPr/>
        </p:nvSpPr>
        <p:spPr>
          <a:xfrm>
            <a:off x="4480290" y="3363985"/>
            <a:ext cx="1056443" cy="826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148/1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от 15.09.20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№ 12/2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от 21.01.21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№ 106/1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от 26.05.21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отчета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5B521A1-0A59-CA50-C0A8-31873E1E2569}"/>
              </a:ext>
            </a:extLst>
          </p:cNvPr>
          <p:cNvGrpSpPr/>
          <p:nvPr/>
        </p:nvGrpSpPr>
        <p:grpSpPr>
          <a:xfrm>
            <a:off x="150213" y="244679"/>
            <a:ext cx="4111603" cy="4813881"/>
            <a:chOff x="150214" y="244680"/>
            <a:chExt cx="3805104" cy="410920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758D274-4291-B73E-75CD-0D3DA2C39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715" t="17184" r="31674" b="16367"/>
            <a:stretch/>
          </p:blipFill>
          <p:spPr>
            <a:xfrm>
              <a:off x="150214" y="244680"/>
              <a:ext cx="3805104" cy="4109206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3FB08FC2-8A1C-961F-8766-92CCD5DDAD7C}"/>
                </a:ext>
              </a:extLst>
            </p:cNvPr>
            <p:cNvSpPr/>
            <p:nvPr/>
          </p:nvSpPr>
          <p:spPr>
            <a:xfrm>
              <a:off x="244069" y="1520272"/>
              <a:ext cx="1752511" cy="22513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7C71E544-66B3-3ECA-2151-B0BF6DAFF153}"/>
                </a:ext>
              </a:extLst>
            </p:cNvPr>
            <p:cNvSpPr/>
            <p:nvPr/>
          </p:nvSpPr>
          <p:spPr>
            <a:xfrm>
              <a:off x="1876756" y="769909"/>
              <a:ext cx="1752511" cy="1125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CD062AE4-B5C8-3F5D-3A51-8734A213F8E1}"/>
                </a:ext>
              </a:extLst>
            </p:cNvPr>
            <p:cNvSpPr/>
            <p:nvPr/>
          </p:nvSpPr>
          <p:spPr>
            <a:xfrm>
              <a:off x="1510018" y="2908789"/>
              <a:ext cx="604008" cy="1122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6AD10DF1-95E2-B8E1-B430-D7885ED29EB9}"/>
                </a:ext>
              </a:extLst>
            </p:cNvPr>
            <p:cNvSpPr/>
            <p:nvPr/>
          </p:nvSpPr>
          <p:spPr>
            <a:xfrm>
              <a:off x="2114025" y="3014864"/>
              <a:ext cx="654474" cy="1125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6C511CA-0EFE-58B2-5833-128EF413579D}"/>
              </a:ext>
            </a:extLst>
          </p:cNvPr>
          <p:cNvGrpSpPr/>
          <p:nvPr/>
        </p:nvGrpSpPr>
        <p:grpSpPr>
          <a:xfrm>
            <a:off x="2225053" y="1569130"/>
            <a:ext cx="4348266" cy="4971355"/>
            <a:chOff x="2629613" y="839714"/>
            <a:chExt cx="4348266" cy="497135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DC7AE1B-6601-0F23-CB76-DA98E9051B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5" t="598" r="2757" b="17991"/>
            <a:stretch/>
          </p:blipFill>
          <p:spPr>
            <a:xfrm>
              <a:off x="2629613" y="839714"/>
              <a:ext cx="4348266" cy="4971355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183B517B-19D8-D387-A5F1-6F5C22E49921}"/>
                </a:ext>
              </a:extLst>
            </p:cNvPr>
            <p:cNvSpPr/>
            <p:nvPr/>
          </p:nvSpPr>
          <p:spPr>
            <a:xfrm>
              <a:off x="3420706" y="2352209"/>
              <a:ext cx="1775918" cy="22513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9668381C-40F7-92D4-0056-C1FCF6BE83F1}"/>
                </a:ext>
              </a:extLst>
            </p:cNvPr>
            <p:cNvSpPr/>
            <p:nvPr/>
          </p:nvSpPr>
          <p:spPr>
            <a:xfrm>
              <a:off x="4712029" y="1508724"/>
              <a:ext cx="1775918" cy="1103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B33E3878-94D6-8176-8E00-C75B935C6093}"/>
                </a:ext>
              </a:extLst>
            </p:cNvPr>
            <p:cNvSpPr/>
            <p:nvPr/>
          </p:nvSpPr>
          <p:spPr>
            <a:xfrm>
              <a:off x="4808682" y="4001381"/>
              <a:ext cx="856351" cy="22513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C93325E-DB27-7036-0E28-3C12B92BEC41}"/>
              </a:ext>
            </a:extLst>
          </p:cNvPr>
          <p:cNvGrpSpPr/>
          <p:nvPr/>
        </p:nvGrpSpPr>
        <p:grpSpPr>
          <a:xfrm>
            <a:off x="5054236" y="352493"/>
            <a:ext cx="4348267" cy="5481159"/>
            <a:chOff x="7606378" y="694650"/>
            <a:chExt cx="4194496" cy="5310232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AF3627B5-1994-30A1-4D2D-7A0FC86C354D}"/>
                </a:ext>
              </a:extLst>
            </p:cNvPr>
            <p:cNvGrpSpPr/>
            <p:nvPr/>
          </p:nvGrpSpPr>
          <p:grpSpPr>
            <a:xfrm>
              <a:off x="7606378" y="694650"/>
              <a:ext cx="4194496" cy="5310232"/>
              <a:chOff x="7306811" y="612396"/>
              <a:chExt cx="4194496" cy="5310232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B096C2DA-10A7-ECB6-7D3D-41F22D648C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36" t="3970" r="1047" b="4165"/>
              <a:stretch/>
            </p:blipFill>
            <p:spPr>
              <a:xfrm>
                <a:off x="7306811" y="612396"/>
                <a:ext cx="4194496" cy="5310232"/>
              </a:xfrm>
              <a:prstGeom prst="rect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</p:pic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149A343-3CE9-BEE5-080A-86557F6F6C55}"/>
                  </a:ext>
                </a:extLst>
              </p:cNvPr>
              <p:cNvSpPr/>
              <p:nvPr/>
            </p:nvSpPr>
            <p:spPr>
              <a:xfrm>
                <a:off x="9196551" y="3243138"/>
                <a:ext cx="769570" cy="9568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D679200B-0AD6-FF4F-A33A-83219A29A72C}"/>
                  </a:ext>
                </a:extLst>
              </p:cNvPr>
              <p:cNvSpPr/>
              <p:nvPr/>
            </p:nvSpPr>
            <p:spPr>
              <a:xfrm>
                <a:off x="9196550" y="1107347"/>
                <a:ext cx="1742693" cy="21811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410312D1-5744-35B7-6E67-B24475E2F712}"/>
                </a:ext>
              </a:extLst>
            </p:cNvPr>
            <p:cNvSpPr/>
            <p:nvPr/>
          </p:nvSpPr>
          <p:spPr>
            <a:xfrm>
              <a:off x="8370452" y="2066005"/>
              <a:ext cx="1713115" cy="21811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841CE20-8E91-89C5-3E67-BF038FF8485B}"/>
              </a:ext>
            </a:extLst>
          </p:cNvPr>
          <p:cNvGrpSpPr/>
          <p:nvPr/>
        </p:nvGrpSpPr>
        <p:grpSpPr>
          <a:xfrm>
            <a:off x="7759649" y="1249125"/>
            <a:ext cx="4240988" cy="5166398"/>
            <a:chOff x="7872715" y="953360"/>
            <a:chExt cx="4240988" cy="516639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3AC023A-65BB-C4AC-A234-E84B7DCCC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715" y="953360"/>
              <a:ext cx="4240988" cy="5166398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0B4087A3-4630-8E41-EE88-57589CFCE103}"/>
                </a:ext>
              </a:extLst>
            </p:cNvPr>
            <p:cNvSpPr/>
            <p:nvPr/>
          </p:nvSpPr>
          <p:spPr>
            <a:xfrm>
              <a:off x="10108734" y="1535185"/>
              <a:ext cx="1535185" cy="1426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7117B0D-726E-9A57-ED1E-C40A1AC4902A}"/>
                </a:ext>
              </a:extLst>
            </p:cNvPr>
            <p:cNvSpPr/>
            <p:nvPr/>
          </p:nvSpPr>
          <p:spPr>
            <a:xfrm>
              <a:off x="9085277" y="3959604"/>
              <a:ext cx="1150908" cy="755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C3B3150-D998-0B93-ABBA-AECE49B80FE8}"/>
                </a:ext>
              </a:extLst>
            </p:cNvPr>
            <p:cNvSpPr/>
            <p:nvPr/>
          </p:nvSpPr>
          <p:spPr>
            <a:xfrm>
              <a:off x="9882231" y="2751589"/>
              <a:ext cx="855677" cy="457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8FE6171-F961-9899-6974-FE7FA62B15D9}"/>
                </a:ext>
              </a:extLst>
            </p:cNvPr>
            <p:cNvSpPr/>
            <p:nvPr/>
          </p:nvSpPr>
          <p:spPr>
            <a:xfrm>
              <a:off x="9033879" y="1804010"/>
              <a:ext cx="1775918" cy="22513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5072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D18937-21BB-E8E3-46AD-0C20A3C0E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4" t="21569" r="1324" b="8497"/>
          <a:stretch/>
        </p:blipFill>
        <p:spPr>
          <a:xfrm>
            <a:off x="58800" y="946536"/>
            <a:ext cx="12207313" cy="4955170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194E583-3C7E-11DA-B3F0-8F7473FAB8FB}"/>
              </a:ext>
            </a:extLst>
          </p:cNvPr>
          <p:cNvSpPr/>
          <p:nvPr/>
        </p:nvSpPr>
        <p:spPr>
          <a:xfrm>
            <a:off x="5872294" y="3421527"/>
            <a:ext cx="343948" cy="71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D6D4A5-A65B-A672-4383-9DCD2E8541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33" t="19663" r="43674" b="76681"/>
          <a:stretch/>
        </p:blipFill>
        <p:spPr>
          <a:xfrm>
            <a:off x="5574484" y="3526337"/>
            <a:ext cx="176170" cy="36769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7ECAA7-5285-0AD5-9319-37F9130C9112}"/>
              </a:ext>
            </a:extLst>
          </p:cNvPr>
          <p:cNvSpPr/>
          <p:nvPr/>
        </p:nvSpPr>
        <p:spPr>
          <a:xfrm>
            <a:off x="4480290" y="3363985"/>
            <a:ext cx="1056443" cy="826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148/1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от 15.09.20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№ 12/2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от 21.01.21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№ 106/1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от 26.05.21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отчета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2A660C-9D4A-FCFA-CAE2-1D1BBA0DB700}"/>
              </a:ext>
            </a:extLst>
          </p:cNvPr>
          <p:cNvSpPr/>
          <p:nvPr/>
        </p:nvSpPr>
        <p:spPr>
          <a:xfrm>
            <a:off x="6337882" y="3390016"/>
            <a:ext cx="985707" cy="74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670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от 28.02.19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</p:txBody>
      </p:sp>
    </p:spTree>
    <p:extLst>
      <p:ext uri="{BB962C8B-B14F-4D97-AF65-F5344CB8AC3E}">
        <p14:creationId xmlns:p14="http://schemas.microsoft.com/office/powerpoint/2010/main" val="114343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122CE5-343E-4426-6915-58D259291BBA}"/>
              </a:ext>
            </a:extLst>
          </p:cNvPr>
          <p:cNvGrpSpPr/>
          <p:nvPr/>
        </p:nvGrpSpPr>
        <p:grpSpPr>
          <a:xfrm>
            <a:off x="3728865" y="2328584"/>
            <a:ext cx="3798866" cy="4202884"/>
            <a:chOff x="3728865" y="2328584"/>
            <a:chExt cx="3798866" cy="420288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3089D0E-A8C9-0538-AB38-3466AC0EF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5421" b="8045"/>
            <a:stretch/>
          </p:blipFill>
          <p:spPr>
            <a:xfrm>
              <a:off x="3728865" y="2328584"/>
              <a:ext cx="3798866" cy="420288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F19F1949-D292-7A12-7B50-D493300F854E}"/>
                </a:ext>
              </a:extLst>
            </p:cNvPr>
            <p:cNvSpPr/>
            <p:nvPr/>
          </p:nvSpPr>
          <p:spPr>
            <a:xfrm>
              <a:off x="4538444" y="4588778"/>
              <a:ext cx="906011" cy="58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D9C646B-4010-883B-FD86-F8E09D6F7C60}"/>
                </a:ext>
              </a:extLst>
            </p:cNvPr>
            <p:cNvSpPr/>
            <p:nvPr/>
          </p:nvSpPr>
          <p:spPr>
            <a:xfrm>
              <a:off x="4538444" y="4714613"/>
              <a:ext cx="696286" cy="58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5C53E26-4A5E-A2E9-D0C1-9C830539B13C}"/>
                </a:ext>
              </a:extLst>
            </p:cNvPr>
            <p:cNvSpPr/>
            <p:nvPr/>
          </p:nvSpPr>
          <p:spPr>
            <a:xfrm>
              <a:off x="4538444" y="4974672"/>
              <a:ext cx="973123" cy="58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D15460A-BC43-4F33-8D22-26A47ED4746D}"/>
                </a:ext>
              </a:extLst>
            </p:cNvPr>
            <p:cNvSpPr/>
            <p:nvPr/>
          </p:nvSpPr>
          <p:spPr>
            <a:xfrm>
              <a:off x="4538444" y="4840448"/>
              <a:ext cx="315319" cy="58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445D472-01D9-5CFE-ED5E-D98D8636B365}"/>
                </a:ext>
              </a:extLst>
            </p:cNvPr>
            <p:cNvSpPr/>
            <p:nvPr/>
          </p:nvSpPr>
          <p:spPr>
            <a:xfrm>
              <a:off x="4706224" y="5360565"/>
              <a:ext cx="1459684" cy="92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D8AF780-A678-7B70-8AAD-14940C21B272}"/>
                </a:ext>
              </a:extLst>
            </p:cNvPr>
            <p:cNvSpPr/>
            <p:nvPr/>
          </p:nvSpPr>
          <p:spPr>
            <a:xfrm>
              <a:off x="4853763" y="5486400"/>
              <a:ext cx="733305" cy="92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A89034A-CBF8-CE40-42C1-29094DD2F388}"/>
                </a:ext>
              </a:extLst>
            </p:cNvPr>
            <p:cNvSpPr/>
            <p:nvPr/>
          </p:nvSpPr>
          <p:spPr>
            <a:xfrm>
              <a:off x="4400757" y="3956549"/>
              <a:ext cx="906011" cy="1306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8723510-DCF9-84F6-4DCE-9F036F1FE20E}"/>
              </a:ext>
            </a:extLst>
          </p:cNvPr>
          <p:cNvGrpSpPr/>
          <p:nvPr/>
        </p:nvGrpSpPr>
        <p:grpSpPr>
          <a:xfrm>
            <a:off x="363505" y="115667"/>
            <a:ext cx="4275742" cy="6598580"/>
            <a:chOff x="363505" y="115667"/>
            <a:chExt cx="4275742" cy="659858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47618C3-9AD4-4998-3B24-E9768AFFD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05" y="115667"/>
              <a:ext cx="4275742" cy="659858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8ACECEC2-1643-36D1-4E14-1AE9AFB6BCF2}"/>
                </a:ext>
              </a:extLst>
            </p:cNvPr>
            <p:cNvSpPr/>
            <p:nvPr/>
          </p:nvSpPr>
          <p:spPr>
            <a:xfrm>
              <a:off x="2583171" y="2328584"/>
              <a:ext cx="906011" cy="1306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73BE32C-59D7-D7CC-7E6C-F64C93462077}"/>
                </a:ext>
              </a:extLst>
            </p:cNvPr>
            <p:cNvSpPr/>
            <p:nvPr/>
          </p:nvSpPr>
          <p:spPr>
            <a:xfrm>
              <a:off x="625865" y="3816991"/>
              <a:ext cx="1553929" cy="1395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1513A9A-C96C-5ACE-DF7E-52A923BD95ED}"/>
                </a:ext>
              </a:extLst>
            </p:cNvPr>
            <p:cNvSpPr/>
            <p:nvPr/>
          </p:nvSpPr>
          <p:spPr>
            <a:xfrm>
              <a:off x="949823" y="4621316"/>
              <a:ext cx="906011" cy="1306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DDF39F8-EAFB-AD03-D285-F24FC633D527}"/>
                </a:ext>
              </a:extLst>
            </p:cNvPr>
            <p:cNvSpPr/>
            <p:nvPr/>
          </p:nvSpPr>
          <p:spPr>
            <a:xfrm>
              <a:off x="644193" y="4899171"/>
              <a:ext cx="906011" cy="905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CF1B604-9D91-19C1-50BF-1681BE556C38}"/>
                </a:ext>
              </a:extLst>
            </p:cNvPr>
            <p:cNvSpPr/>
            <p:nvPr/>
          </p:nvSpPr>
          <p:spPr>
            <a:xfrm>
              <a:off x="677884" y="5687996"/>
              <a:ext cx="1973037" cy="1306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94332FA-C10B-3C76-9AED-F6CCA8AC00E3}"/>
              </a:ext>
            </a:extLst>
          </p:cNvPr>
          <p:cNvGrpSpPr/>
          <p:nvPr/>
        </p:nvGrpSpPr>
        <p:grpSpPr>
          <a:xfrm>
            <a:off x="7742247" y="382338"/>
            <a:ext cx="4206490" cy="6216242"/>
            <a:chOff x="7742247" y="382338"/>
            <a:chExt cx="4206490" cy="6216242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AF21B1A0-BDF6-2DA9-2E1C-0EEF352853AA}"/>
                </a:ext>
              </a:extLst>
            </p:cNvPr>
            <p:cNvGrpSpPr/>
            <p:nvPr/>
          </p:nvGrpSpPr>
          <p:grpSpPr>
            <a:xfrm>
              <a:off x="7742247" y="382338"/>
              <a:ext cx="4206490" cy="6216242"/>
              <a:chOff x="7742247" y="382338"/>
              <a:chExt cx="4206490" cy="6216242"/>
            </a:xfrm>
          </p:grpSpPr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44EC4544-C5F2-F31E-4211-80325309D4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3" t="529" r="2891"/>
              <a:stretch/>
            </p:blipFill>
            <p:spPr>
              <a:xfrm>
                <a:off x="7742247" y="382338"/>
                <a:ext cx="4206490" cy="6216242"/>
              </a:xfrm>
              <a:prstGeom prst="rect">
                <a:avLst/>
              </a:prstGeom>
            </p:spPr>
          </p:pic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1319EFAA-00AA-0846-6A2F-55D609780D81}"/>
                  </a:ext>
                </a:extLst>
              </p:cNvPr>
              <p:cNvSpPr/>
              <p:nvPr/>
            </p:nvSpPr>
            <p:spPr>
              <a:xfrm>
                <a:off x="9672506" y="3271706"/>
                <a:ext cx="453006" cy="838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2D81C9BB-0C51-3F78-D446-D1C310C4956F}"/>
                  </a:ext>
                </a:extLst>
              </p:cNvPr>
              <p:cNvSpPr/>
              <p:nvPr/>
            </p:nvSpPr>
            <p:spPr>
              <a:xfrm>
                <a:off x="10024844" y="3414957"/>
                <a:ext cx="766059" cy="734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581C45C5-8FDD-11DC-2B60-0B1700B74DC1}"/>
                  </a:ext>
                </a:extLst>
              </p:cNvPr>
              <p:cNvSpPr/>
              <p:nvPr/>
            </p:nvSpPr>
            <p:spPr>
              <a:xfrm>
                <a:off x="8774884" y="5301842"/>
                <a:ext cx="671120" cy="457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FF278692-E72F-0448-2C32-4911343BA879}"/>
                  </a:ext>
                </a:extLst>
              </p:cNvPr>
              <p:cNvSpPr/>
              <p:nvPr/>
            </p:nvSpPr>
            <p:spPr>
              <a:xfrm flipV="1">
                <a:off x="10891571" y="5256122"/>
                <a:ext cx="592957" cy="914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26AAD8F1-FE33-E6FE-30C0-341C5262CC41}"/>
                </a:ext>
              </a:extLst>
            </p:cNvPr>
            <p:cNvSpPr/>
            <p:nvPr/>
          </p:nvSpPr>
          <p:spPr>
            <a:xfrm>
              <a:off x="10735043" y="3077104"/>
              <a:ext cx="906011" cy="1306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6089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D18937-21BB-E8E3-46AD-0C20A3C0E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4" t="21569" r="1324" b="8497"/>
          <a:stretch/>
        </p:blipFill>
        <p:spPr>
          <a:xfrm>
            <a:off x="58800" y="946536"/>
            <a:ext cx="12207313" cy="4955170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194E583-3C7E-11DA-B3F0-8F7473FAB8FB}"/>
              </a:ext>
            </a:extLst>
          </p:cNvPr>
          <p:cNvSpPr/>
          <p:nvPr/>
        </p:nvSpPr>
        <p:spPr>
          <a:xfrm>
            <a:off x="5872294" y="3421527"/>
            <a:ext cx="343948" cy="71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D6D4A5-A65B-A672-4383-9DCD2E8541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33" t="19663" r="43674" b="76681"/>
          <a:stretch/>
        </p:blipFill>
        <p:spPr>
          <a:xfrm>
            <a:off x="5574484" y="3526337"/>
            <a:ext cx="176170" cy="36769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7ECAA7-5285-0AD5-9319-37F9130C9112}"/>
              </a:ext>
            </a:extLst>
          </p:cNvPr>
          <p:cNvSpPr/>
          <p:nvPr/>
        </p:nvSpPr>
        <p:spPr>
          <a:xfrm>
            <a:off x="4480290" y="3363985"/>
            <a:ext cx="1056443" cy="826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148/1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от 15.09.20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№ 12/2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от 21.01.21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№ 106/1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от 26.05.21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отчета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2A660C-9D4A-FCFA-CAE2-1D1BBA0DB700}"/>
              </a:ext>
            </a:extLst>
          </p:cNvPr>
          <p:cNvSpPr/>
          <p:nvPr/>
        </p:nvSpPr>
        <p:spPr>
          <a:xfrm>
            <a:off x="6337882" y="3421527"/>
            <a:ext cx="985707" cy="74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670 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от 28.02.19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00D853-50D0-38EF-2F17-1747A15B0C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33" t="19663" r="43674" b="76681"/>
          <a:stretch/>
        </p:blipFill>
        <p:spPr>
          <a:xfrm>
            <a:off x="7390700" y="3526337"/>
            <a:ext cx="192947" cy="36769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81693A8-253D-0911-BBA3-7C56E907A5CE}"/>
              </a:ext>
            </a:extLst>
          </p:cNvPr>
          <p:cNvSpPr/>
          <p:nvPr/>
        </p:nvSpPr>
        <p:spPr>
          <a:xfrm>
            <a:off x="7706698" y="3453038"/>
            <a:ext cx="343948" cy="71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noProof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977A857-A3D8-33EF-631A-9FB6036E43C2}"/>
              </a:ext>
            </a:extLst>
          </p:cNvPr>
          <p:cNvSpPr/>
          <p:nvPr/>
        </p:nvSpPr>
        <p:spPr>
          <a:xfrm>
            <a:off x="8124738" y="3390016"/>
            <a:ext cx="985707" cy="74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ресурсного центра на 2022 г, справка МКУДППО «РМК»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</p:txBody>
      </p:sp>
    </p:spTree>
    <p:extLst>
      <p:ext uri="{BB962C8B-B14F-4D97-AF65-F5344CB8AC3E}">
        <p14:creationId xmlns:p14="http://schemas.microsoft.com/office/powerpoint/2010/main" val="79538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527</Words>
  <Application>Microsoft Office PowerPoint</Application>
  <PresentationFormat>Широкоэкранный</PresentationFormat>
  <Paragraphs>137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Направления организационно-методического сопровождения</vt:lpstr>
      <vt:lpstr>Направления организационно-методического сопровождения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Г. Головина</dc:creator>
  <cp:lastModifiedBy>User</cp:lastModifiedBy>
  <cp:revision>102</cp:revision>
  <cp:lastPrinted>2022-04-08T07:25:40Z</cp:lastPrinted>
  <dcterms:created xsi:type="dcterms:W3CDTF">2017-08-21T02:19:00Z</dcterms:created>
  <dcterms:modified xsi:type="dcterms:W3CDTF">2022-09-09T08:02:04Z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1049-11.2.0.10130</vt:lpwstr>
  </property>
</Properties>
</file>