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  <p:sldMasterId id="2147483767" r:id="rId2"/>
    <p:sldMasterId id="2147483779" r:id="rId3"/>
  </p:sldMasterIdLst>
  <p:notesMasterIdLst>
    <p:notesMasterId r:id="rId18"/>
  </p:notesMasterIdLst>
  <p:sldIdLst>
    <p:sldId id="256" r:id="rId4"/>
    <p:sldId id="257" r:id="rId5"/>
    <p:sldId id="260" r:id="rId6"/>
    <p:sldId id="259" r:id="rId7"/>
    <p:sldId id="258" r:id="rId8"/>
    <p:sldId id="261" r:id="rId9"/>
    <p:sldId id="262" r:id="rId10"/>
    <p:sldId id="265" r:id="rId11"/>
    <p:sldId id="266" r:id="rId12"/>
    <p:sldId id="267" r:id="rId13"/>
    <p:sldId id="264" r:id="rId14"/>
    <p:sldId id="263" r:id="rId15"/>
    <p:sldId id="269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336611-4FB5-4F0B-A329-DEF38CE018C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</dgm:pt>
    <dgm:pt modelId="{DAB8074B-9CA5-4BCB-BB91-066CA3905866}">
      <dgm:prSet phldrT="[Текст]" custT="1"/>
      <dgm:spPr/>
      <dgm:t>
        <a:bodyPr/>
        <a:lstStyle/>
        <a:p>
          <a:r>
            <a:rPr lang="ru-RU" sz="4800" dirty="0" smtClean="0"/>
            <a:t>1.</a:t>
          </a:r>
          <a:endParaRPr lang="ru-RU" sz="4800" dirty="0"/>
        </a:p>
      </dgm:t>
    </dgm:pt>
    <dgm:pt modelId="{80987DEC-38E6-40AD-8CD5-58EDA98A0E4A}" type="parTrans" cxnId="{3122FB2F-802D-4054-8A0F-D54DBCECCDD6}">
      <dgm:prSet/>
      <dgm:spPr/>
      <dgm:t>
        <a:bodyPr/>
        <a:lstStyle/>
        <a:p>
          <a:endParaRPr lang="ru-RU" sz="3600"/>
        </a:p>
      </dgm:t>
    </dgm:pt>
    <dgm:pt modelId="{05E4E83B-72DB-439A-A2E2-F514A8BAD6B2}" type="sibTrans" cxnId="{3122FB2F-802D-4054-8A0F-D54DBCECCDD6}">
      <dgm:prSet/>
      <dgm:spPr/>
      <dgm:t>
        <a:bodyPr/>
        <a:lstStyle/>
        <a:p>
          <a:endParaRPr lang="ru-RU" sz="3600"/>
        </a:p>
      </dgm:t>
    </dgm:pt>
    <dgm:pt modelId="{AD6E3FA6-D858-40F5-9D39-0C9380B378BE}">
      <dgm:prSet phldrT="[Текст]" custT="1"/>
      <dgm:spPr/>
      <dgm:t>
        <a:bodyPr/>
        <a:lstStyle/>
        <a:p>
          <a:r>
            <a:rPr lang="ru-RU" sz="4800" dirty="0" smtClean="0"/>
            <a:t>2.</a:t>
          </a:r>
          <a:endParaRPr lang="ru-RU" sz="4800" dirty="0"/>
        </a:p>
      </dgm:t>
    </dgm:pt>
    <dgm:pt modelId="{56986CE2-76A3-4B30-9731-332F7FF0665D}" type="parTrans" cxnId="{ED1850E2-D1B7-479E-83DA-DF8DF7D0B49A}">
      <dgm:prSet/>
      <dgm:spPr/>
      <dgm:t>
        <a:bodyPr/>
        <a:lstStyle/>
        <a:p>
          <a:endParaRPr lang="ru-RU" sz="3600"/>
        </a:p>
      </dgm:t>
    </dgm:pt>
    <dgm:pt modelId="{820C96B5-B32D-4CCD-A43C-9FBAE40DF1A0}" type="sibTrans" cxnId="{ED1850E2-D1B7-479E-83DA-DF8DF7D0B49A}">
      <dgm:prSet/>
      <dgm:spPr/>
      <dgm:t>
        <a:bodyPr/>
        <a:lstStyle/>
        <a:p>
          <a:endParaRPr lang="ru-RU" sz="3600"/>
        </a:p>
      </dgm:t>
    </dgm:pt>
    <dgm:pt modelId="{3549F2AD-AD88-4A7A-B18F-E0533BB9BF70}">
      <dgm:prSet phldrT="[Текст]" custT="1"/>
      <dgm:spPr/>
      <dgm:t>
        <a:bodyPr/>
        <a:lstStyle/>
        <a:p>
          <a:r>
            <a:rPr lang="ru-RU" sz="4800" dirty="0" smtClean="0"/>
            <a:t>3.</a:t>
          </a:r>
          <a:endParaRPr lang="ru-RU" sz="4800" dirty="0"/>
        </a:p>
      </dgm:t>
    </dgm:pt>
    <dgm:pt modelId="{C6C2CD39-C72A-4DCA-BBB8-7B591B943231}" type="parTrans" cxnId="{66BE671B-23EA-4002-952B-085DF71AA610}">
      <dgm:prSet/>
      <dgm:spPr/>
      <dgm:t>
        <a:bodyPr/>
        <a:lstStyle/>
        <a:p>
          <a:endParaRPr lang="ru-RU" sz="3600"/>
        </a:p>
      </dgm:t>
    </dgm:pt>
    <dgm:pt modelId="{3782DCF6-08DC-479B-994D-C539C64516A7}" type="sibTrans" cxnId="{66BE671B-23EA-4002-952B-085DF71AA610}">
      <dgm:prSet/>
      <dgm:spPr/>
      <dgm:t>
        <a:bodyPr/>
        <a:lstStyle/>
        <a:p>
          <a:endParaRPr lang="ru-RU" sz="3600"/>
        </a:p>
      </dgm:t>
    </dgm:pt>
    <dgm:pt modelId="{C5531D69-C093-4272-89CC-4067A2405DD8}">
      <dgm:prSet custT="1"/>
      <dgm:spPr/>
      <dgm:t>
        <a:bodyPr/>
        <a:lstStyle/>
        <a:p>
          <a:r>
            <a:rPr lang="ru-RU" sz="2000" dirty="0" smtClean="0"/>
            <a:t>Документы федерального уровня (</a:t>
          </a:r>
          <a:r>
            <a:rPr lang="ru-RU" sz="2000" dirty="0" err="1" smtClean="0"/>
            <a:t>Минпросвещения</a:t>
          </a:r>
          <a:r>
            <a:rPr lang="ru-RU" sz="2000" dirty="0" smtClean="0"/>
            <a:t> России, Минздрав России, Минтруд России), регулирующие соблюдение </a:t>
          </a:r>
          <a:r>
            <a:rPr lang="ru-RU" sz="2000" dirty="0" smtClean="0"/>
            <a:t>условий деятельности ПОО в условиях </a:t>
          </a:r>
          <a:r>
            <a:rPr lang="en-US" sz="2000" dirty="0" smtClean="0"/>
            <a:t>CAVID-19</a:t>
          </a:r>
          <a:endParaRPr lang="ru-RU" sz="2000" dirty="0"/>
        </a:p>
      </dgm:t>
    </dgm:pt>
    <dgm:pt modelId="{B18FA061-C9FA-4EDA-95F8-D163A15DAC12}" type="parTrans" cxnId="{89212CBE-8B4C-45D9-B362-357508C8D98B}">
      <dgm:prSet/>
      <dgm:spPr/>
      <dgm:t>
        <a:bodyPr/>
        <a:lstStyle/>
        <a:p>
          <a:endParaRPr lang="ru-RU" sz="3600"/>
        </a:p>
      </dgm:t>
    </dgm:pt>
    <dgm:pt modelId="{EBA26F1D-4390-4450-B1D7-82941FC98AB8}" type="sibTrans" cxnId="{89212CBE-8B4C-45D9-B362-357508C8D98B}">
      <dgm:prSet/>
      <dgm:spPr/>
      <dgm:t>
        <a:bodyPr/>
        <a:lstStyle/>
        <a:p>
          <a:endParaRPr lang="ru-RU" sz="3600"/>
        </a:p>
      </dgm:t>
    </dgm:pt>
    <dgm:pt modelId="{AF630D7D-C4B9-47DB-91E5-1472D875C252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Документы региональных органов исполнительной власти, устанавливающие на основе НПА </a:t>
          </a:r>
          <a:r>
            <a:rPr lang="ru-RU" sz="2000" dirty="0" err="1" smtClean="0"/>
            <a:t>Минпросвещения</a:t>
          </a:r>
          <a:r>
            <a:rPr lang="ru-RU" sz="2000" dirty="0" smtClean="0"/>
            <a:t> </a:t>
          </a:r>
          <a:r>
            <a:rPr lang="ru-RU" sz="2000" dirty="0" smtClean="0"/>
            <a:t>России (Минздрав России, Минтруд России и др.), обязательность конкретных решений или свободу выбора для образовательных организаций на основе решений, принятых самой ПОО</a:t>
          </a:r>
          <a:endParaRPr lang="ru-RU" sz="2000" dirty="0"/>
        </a:p>
      </dgm:t>
    </dgm:pt>
    <dgm:pt modelId="{3C2A1491-AFD3-43A2-8500-AAC337499CAF}" type="parTrans" cxnId="{F9E63A21-38EB-460E-B60E-D01C924DF9B5}">
      <dgm:prSet/>
      <dgm:spPr/>
      <dgm:t>
        <a:bodyPr/>
        <a:lstStyle/>
        <a:p>
          <a:endParaRPr lang="ru-RU" sz="3600"/>
        </a:p>
      </dgm:t>
    </dgm:pt>
    <dgm:pt modelId="{6052080C-0932-461D-AE3C-BED52A845356}" type="sibTrans" cxnId="{F9E63A21-38EB-460E-B60E-D01C924DF9B5}">
      <dgm:prSet/>
      <dgm:spPr/>
      <dgm:t>
        <a:bodyPr/>
        <a:lstStyle/>
        <a:p>
          <a:endParaRPr lang="ru-RU" sz="3600"/>
        </a:p>
      </dgm:t>
    </dgm:pt>
    <dgm:pt modelId="{2D4C5CF3-0D07-4688-827E-6E922BE307E6}">
      <dgm:prSet custT="1"/>
      <dgm:spPr/>
      <dgm:t>
        <a:bodyPr/>
        <a:lstStyle/>
        <a:p>
          <a:r>
            <a:rPr lang="ru-RU" sz="2000" dirty="0" smtClean="0"/>
            <a:t>Документы локального уровня, регулирующие принятые решения в условиях  сложившейся ситуации</a:t>
          </a:r>
          <a:endParaRPr lang="ru-RU" sz="2000" dirty="0"/>
        </a:p>
      </dgm:t>
    </dgm:pt>
    <dgm:pt modelId="{526CA115-5FE9-4F23-8790-0B88C50E0FA6}" type="parTrans" cxnId="{6B7748BB-F9F5-49A8-A7D9-2AC7A6688DC4}">
      <dgm:prSet/>
      <dgm:spPr/>
      <dgm:t>
        <a:bodyPr/>
        <a:lstStyle/>
        <a:p>
          <a:endParaRPr lang="ru-RU" sz="3600"/>
        </a:p>
      </dgm:t>
    </dgm:pt>
    <dgm:pt modelId="{053AB01B-1A44-43F0-96F2-410F32D138D2}" type="sibTrans" cxnId="{6B7748BB-F9F5-49A8-A7D9-2AC7A6688DC4}">
      <dgm:prSet/>
      <dgm:spPr/>
      <dgm:t>
        <a:bodyPr/>
        <a:lstStyle/>
        <a:p>
          <a:endParaRPr lang="ru-RU" sz="3600"/>
        </a:p>
      </dgm:t>
    </dgm:pt>
    <dgm:pt modelId="{DBDC672F-63FE-44B9-AA67-3C682FA10524}" type="pres">
      <dgm:prSet presAssocID="{59336611-4FB5-4F0B-A329-DEF38CE018C7}" presName="linear" presStyleCnt="0">
        <dgm:presLayoutVars>
          <dgm:dir/>
          <dgm:animLvl val="lvl"/>
          <dgm:resizeHandles val="exact"/>
        </dgm:presLayoutVars>
      </dgm:prSet>
      <dgm:spPr/>
    </dgm:pt>
    <dgm:pt modelId="{EDCB2CD9-ABFB-41BE-95DB-5F1B6A0B7524}" type="pres">
      <dgm:prSet presAssocID="{DAB8074B-9CA5-4BCB-BB91-066CA3905866}" presName="parentLin" presStyleCnt="0"/>
      <dgm:spPr/>
    </dgm:pt>
    <dgm:pt modelId="{DAC804F0-E964-466D-8B8E-EFEF8DAF6B80}" type="pres">
      <dgm:prSet presAssocID="{DAB8074B-9CA5-4BCB-BB91-066CA390586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1371A8A-0EBB-41C8-B1AA-BB89030DCFD1}" type="pres">
      <dgm:prSet presAssocID="{DAB8074B-9CA5-4BCB-BB91-066CA390586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4ADAF-6875-4378-8E31-0FF8DABA56C8}" type="pres">
      <dgm:prSet presAssocID="{DAB8074B-9CA5-4BCB-BB91-066CA3905866}" presName="negativeSpace" presStyleCnt="0"/>
      <dgm:spPr/>
    </dgm:pt>
    <dgm:pt modelId="{E000E3A3-DEFE-454E-8F59-27BEC42CEF2C}" type="pres">
      <dgm:prSet presAssocID="{DAB8074B-9CA5-4BCB-BB91-066CA3905866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AD9CBB-3A19-455C-8AF7-DD8FDACB4D39}" type="pres">
      <dgm:prSet presAssocID="{05E4E83B-72DB-439A-A2E2-F514A8BAD6B2}" presName="spaceBetweenRectangles" presStyleCnt="0"/>
      <dgm:spPr/>
    </dgm:pt>
    <dgm:pt modelId="{4C2D4E38-5AFA-4DE4-892C-4341BB7CDD58}" type="pres">
      <dgm:prSet presAssocID="{AD6E3FA6-D858-40F5-9D39-0C9380B378BE}" presName="parentLin" presStyleCnt="0"/>
      <dgm:spPr/>
    </dgm:pt>
    <dgm:pt modelId="{4D1B41F0-AC4B-4591-AB18-05C87D871B3B}" type="pres">
      <dgm:prSet presAssocID="{AD6E3FA6-D858-40F5-9D39-0C9380B378B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60B2C5E-775C-469A-849F-026D8BD2F974}" type="pres">
      <dgm:prSet presAssocID="{AD6E3FA6-D858-40F5-9D39-0C9380B378B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32A987-CB3F-4320-8967-2EF1511FB76C}" type="pres">
      <dgm:prSet presAssocID="{AD6E3FA6-D858-40F5-9D39-0C9380B378BE}" presName="negativeSpace" presStyleCnt="0"/>
      <dgm:spPr/>
    </dgm:pt>
    <dgm:pt modelId="{07127111-9F76-4BF6-99E4-23E64057F477}" type="pres">
      <dgm:prSet presAssocID="{AD6E3FA6-D858-40F5-9D39-0C9380B378B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B070FB-B68D-4D0B-8538-541B771AC11F}" type="pres">
      <dgm:prSet presAssocID="{820C96B5-B32D-4CCD-A43C-9FBAE40DF1A0}" presName="spaceBetweenRectangles" presStyleCnt="0"/>
      <dgm:spPr/>
    </dgm:pt>
    <dgm:pt modelId="{10566C67-D426-4FA6-89BE-5A0A45F153AE}" type="pres">
      <dgm:prSet presAssocID="{3549F2AD-AD88-4A7A-B18F-E0533BB9BF70}" presName="parentLin" presStyleCnt="0"/>
      <dgm:spPr/>
    </dgm:pt>
    <dgm:pt modelId="{98D3898C-0893-4EA9-A1F5-1A88B6BEEA50}" type="pres">
      <dgm:prSet presAssocID="{3549F2AD-AD88-4A7A-B18F-E0533BB9BF7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1EAA0F0-6866-4293-91CF-105D4C260DAB}" type="pres">
      <dgm:prSet presAssocID="{3549F2AD-AD88-4A7A-B18F-E0533BB9BF7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7E43D1-54C0-40A5-8E54-B8FA32ACE8A8}" type="pres">
      <dgm:prSet presAssocID="{3549F2AD-AD88-4A7A-B18F-E0533BB9BF70}" presName="negativeSpace" presStyleCnt="0"/>
      <dgm:spPr/>
    </dgm:pt>
    <dgm:pt modelId="{5671F7A8-ECE4-48BA-9CA9-DF0AFA56624A}" type="pres">
      <dgm:prSet presAssocID="{3549F2AD-AD88-4A7A-B18F-E0533BB9BF7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DF7E74-E3EC-41DD-8474-93BA2D523AD5}" type="presOf" srcId="{AD6E3FA6-D858-40F5-9D39-0C9380B378BE}" destId="{960B2C5E-775C-469A-849F-026D8BD2F974}" srcOrd="1" destOrd="0" presId="urn:microsoft.com/office/officeart/2005/8/layout/list1"/>
    <dgm:cxn modelId="{80F0B250-0113-4C1A-92E0-75B269E6B389}" type="presOf" srcId="{AF630D7D-C4B9-47DB-91E5-1472D875C252}" destId="{07127111-9F76-4BF6-99E4-23E64057F477}" srcOrd="0" destOrd="0" presId="urn:microsoft.com/office/officeart/2005/8/layout/list1"/>
    <dgm:cxn modelId="{D10F4980-3B83-4E2D-BFE9-58BBD221DA3D}" type="presOf" srcId="{59336611-4FB5-4F0B-A329-DEF38CE018C7}" destId="{DBDC672F-63FE-44B9-AA67-3C682FA10524}" srcOrd="0" destOrd="0" presId="urn:microsoft.com/office/officeart/2005/8/layout/list1"/>
    <dgm:cxn modelId="{F9E63A21-38EB-460E-B60E-D01C924DF9B5}" srcId="{AD6E3FA6-D858-40F5-9D39-0C9380B378BE}" destId="{AF630D7D-C4B9-47DB-91E5-1472D875C252}" srcOrd="0" destOrd="0" parTransId="{3C2A1491-AFD3-43A2-8500-AAC337499CAF}" sibTransId="{6052080C-0932-461D-AE3C-BED52A845356}"/>
    <dgm:cxn modelId="{0277E0A7-B7B1-4136-9B0D-1F8D458AB37B}" type="presOf" srcId="{3549F2AD-AD88-4A7A-B18F-E0533BB9BF70}" destId="{21EAA0F0-6866-4293-91CF-105D4C260DAB}" srcOrd="1" destOrd="0" presId="urn:microsoft.com/office/officeart/2005/8/layout/list1"/>
    <dgm:cxn modelId="{6B7748BB-F9F5-49A8-A7D9-2AC7A6688DC4}" srcId="{3549F2AD-AD88-4A7A-B18F-E0533BB9BF70}" destId="{2D4C5CF3-0D07-4688-827E-6E922BE307E6}" srcOrd="0" destOrd="0" parTransId="{526CA115-5FE9-4F23-8790-0B88C50E0FA6}" sibTransId="{053AB01B-1A44-43F0-96F2-410F32D138D2}"/>
    <dgm:cxn modelId="{C2C29BBF-97BB-4468-99B6-EA55D733D5E2}" type="presOf" srcId="{AD6E3FA6-D858-40F5-9D39-0C9380B378BE}" destId="{4D1B41F0-AC4B-4591-AB18-05C87D871B3B}" srcOrd="0" destOrd="0" presId="urn:microsoft.com/office/officeart/2005/8/layout/list1"/>
    <dgm:cxn modelId="{1CA96235-2F40-4EBD-9FD1-BA5C845A53A5}" type="presOf" srcId="{DAB8074B-9CA5-4BCB-BB91-066CA3905866}" destId="{31371A8A-0EBB-41C8-B1AA-BB89030DCFD1}" srcOrd="1" destOrd="0" presId="urn:microsoft.com/office/officeart/2005/8/layout/list1"/>
    <dgm:cxn modelId="{3122FB2F-802D-4054-8A0F-D54DBCECCDD6}" srcId="{59336611-4FB5-4F0B-A329-DEF38CE018C7}" destId="{DAB8074B-9CA5-4BCB-BB91-066CA3905866}" srcOrd="0" destOrd="0" parTransId="{80987DEC-38E6-40AD-8CD5-58EDA98A0E4A}" sibTransId="{05E4E83B-72DB-439A-A2E2-F514A8BAD6B2}"/>
    <dgm:cxn modelId="{66BE671B-23EA-4002-952B-085DF71AA610}" srcId="{59336611-4FB5-4F0B-A329-DEF38CE018C7}" destId="{3549F2AD-AD88-4A7A-B18F-E0533BB9BF70}" srcOrd="2" destOrd="0" parTransId="{C6C2CD39-C72A-4DCA-BBB8-7B591B943231}" sibTransId="{3782DCF6-08DC-479B-994D-C539C64516A7}"/>
    <dgm:cxn modelId="{ED1850E2-D1B7-479E-83DA-DF8DF7D0B49A}" srcId="{59336611-4FB5-4F0B-A329-DEF38CE018C7}" destId="{AD6E3FA6-D858-40F5-9D39-0C9380B378BE}" srcOrd="1" destOrd="0" parTransId="{56986CE2-76A3-4B30-9731-332F7FF0665D}" sibTransId="{820C96B5-B32D-4CCD-A43C-9FBAE40DF1A0}"/>
    <dgm:cxn modelId="{346E78D0-A740-466D-8588-1C074F740C1E}" type="presOf" srcId="{C5531D69-C093-4272-89CC-4067A2405DD8}" destId="{E000E3A3-DEFE-454E-8F59-27BEC42CEF2C}" srcOrd="0" destOrd="0" presId="urn:microsoft.com/office/officeart/2005/8/layout/list1"/>
    <dgm:cxn modelId="{B84F2262-CC65-4BFB-8DC8-30B5BFE1042E}" type="presOf" srcId="{DAB8074B-9CA5-4BCB-BB91-066CA3905866}" destId="{DAC804F0-E964-466D-8B8E-EFEF8DAF6B80}" srcOrd="0" destOrd="0" presId="urn:microsoft.com/office/officeart/2005/8/layout/list1"/>
    <dgm:cxn modelId="{E9090B7B-08E3-4F18-8FB7-5992DBC0149E}" type="presOf" srcId="{3549F2AD-AD88-4A7A-B18F-E0533BB9BF70}" destId="{98D3898C-0893-4EA9-A1F5-1A88B6BEEA50}" srcOrd="0" destOrd="0" presId="urn:microsoft.com/office/officeart/2005/8/layout/list1"/>
    <dgm:cxn modelId="{89212CBE-8B4C-45D9-B362-357508C8D98B}" srcId="{DAB8074B-9CA5-4BCB-BB91-066CA3905866}" destId="{C5531D69-C093-4272-89CC-4067A2405DD8}" srcOrd="0" destOrd="0" parTransId="{B18FA061-C9FA-4EDA-95F8-D163A15DAC12}" sibTransId="{EBA26F1D-4390-4450-B1D7-82941FC98AB8}"/>
    <dgm:cxn modelId="{E13BF21A-2569-4EA0-967E-5470319000A5}" type="presOf" srcId="{2D4C5CF3-0D07-4688-827E-6E922BE307E6}" destId="{5671F7A8-ECE4-48BA-9CA9-DF0AFA56624A}" srcOrd="0" destOrd="0" presId="urn:microsoft.com/office/officeart/2005/8/layout/list1"/>
    <dgm:cxn modelId="{A7FE87AE-2EF7-44E8-AB92-936B7B866F54}" type="presParOf" srcId="{DBDC672F-63FE-44B9-AA67-3C682FA10524}" destId="{EDCB2CD9-ABFB-41BE-95DB-5F1B6A0B7524}" srcOrd="0" destOrd="0" presId="urn:microsoft.com/office/officeart/2005/8/layout/list1"/>
    <dgm:cxn modelId="{E7E139B7-3D3B-45FE-A459-2D8FA0AD4A68}" type="presParOf" srcId="{EDCB2CD9-ABFB-41BE-95DB-5F1B6A0B7524}" destId="{DAC804F0-E964-466D-8B8E-EFEF8DAF6B80}" srcOrd="0" destOrd="0" presId="urn:microsoft.com/office/officeart/2005/8/layout/list1"/>
    <dgm:cxn modelId="{2F0F5E76-F85E-44A4-B1E0-A54200DFB9DE}" type="presParOf" srcId="{EDCB2CD9-ABFB-41BE-95DB-5F1B6A0B7524}" destId="{31371A8A-0EBB-41C8-B1AA-BB89030DCFD1}" srcOrd="1" destOrd="0" presId="urn:microsoft.com/office/officeart/2005/8/layout/list1"/>
    <dgm:cxn modelId="{B691F7C9-97D8-402B-802F-661EA608B028}" type="presParOf" srcId="{DBDC672F-63FE-44B9-AA67-3C682FA10524}" destId="{0B94ADAF-6875-4378-8E31-0FF8DABA56C8}" srcOrd="1" destOrd="0" presId="urn:microsoft.com/office/officeart/2005/8/layout/list1"/>
    <dgm:cxn modelId="{896C840A-E3BA-4D3B-9E87-4DBEA8B8A4CF}" type="presParOf" srcId="{DBDC672F-63FE-44B9-AA67-3C682FA10524}" destId="{E000E3A3-DEFE-454E-8F59-27BEC42CEF2C}" srcOrd="2" destOrd="0" presId="urn:microsoft.com/office/officeart/2005/8/layout/list1"/>
    <dgm:cxn modelId="{6DB4ABBB-D040-40E2-A67F-A2A3241A1460}" type="presParOf" srcId="{DBDC672F-63FE-44B9-AA67-3C682FA10524}" destId="{61AD9CBB-3A19-455C-8AF7-DD8FDACB4D39}" srcOrd="3" destOrd="0" presId="urn:microsoft.com/office/officeart/2005/8/layout/list1"/>
    <dgm:cxn modelId="{8866BD34-FB80-4420-8B87-9FF82531249E}" type="presParOf" srcId="{DBDC672F-63FE-44B9-AA67-3C682FA10524}" destId="{4C2D4E38-5AFA-4DE4-892C-4341BB7CDD58}" srcOrd="4" destOrd="0" presId="urn:microsoft.com/office/officeart/2005/8/layout/list1"/>
    <dgm:cxn modelId="{F33C67F6-05FC-4F9B-BC42-EEFEA6A92D4A}" type="presParOf" srcId="{4C2D4E38-5AFA-4DE4-892C-4341BB7CDD58}" destId="{4D1B41F0-AC4B-4591-AB18-05C87D871B3B}" srcOrd="0" destOrd="0" presId="urn:microsoft.com/office/officeart/2005/8/layout/list1"/>
    <dgm:cxn modelId="{E36A5F62-3022-438E-AC4B-B47CFDBBCDAB}" type="presParOf" srcId="{4C2D4E38-5AFA-4DE4-892C-4341BB7CDD58}" destId="{960B2C5E-775C-469A-849F-026D8BD2F974}" srcOrd="1" destOrd="0" presId="urn:microsoft.com/office/officeart/2005/8/layout/list1"/>
    <dgm:cxn modelId="{82E3E754-AE7A-4C13-8155-2475A2BD0719}" type="presParOf" srcId="{DBDC672F-63FE-44B9-AA67-3C682FA10524}" destId="{8C32A987-CB3F-4320-8967-2EF1511FB76C}" srcOrd="5" destOrd="0" presId="urn:microsoft.com/office/officeart/2005/8/layout/list1"/>
    <dgm:cxn modelId="{068C93FF-9069-4C9B-9B8C-FC3EC698705B}" type="presParOf" srcId="{DBDC672F-63FE-44B9-AA67-3C682FA10524}" destId="{07127111-9F76-4BF6-99E4-23E64057F477}" srcOrd="6" destOrd="0" presId="urn:microsoft.com/office/officeart/2005/8/layout/list1"/>
    <dgm:cxn modelId="{B0C1C04D-805C-43EB-BA01-D05060184220}" type="presParOf" srcId="{DBDC672F-63FE-44B9-AA67-3C682FA10524}" destId="{1EB070FB-B68D-4D0B-8538-541B771AC11F}" srcOrd="7" destOrd="0" presId="urn:microsoft.com/office/officeart/2005/8/layout/list1"/>
    <dgm:cxn modelId="{ACC9FE7D-9F73-43B3-9C16-1E24C9EFB7F2}" type="presParOf" srcId="{DBDC672F-63FE-44B9-AA67-3C682FA10524}" destId="{10566C67-D426-4FA6-89BE-5A0A45F153AE}" srcOrd="8" destOrd="0" presId="urn:microsoft.com/office/officeart/2005/8/layout/list1"/>
    <dgm:cxn modelId="{EF366B13-3C98-4EE2-BBFE-D98B73C91417}" type="presParOf" srcId="{10566C67-D426-4FA6-89BE-5A0A45F153AE}" destId="{98D3898C-0893-4EA9-A1F5-1A88B6BEEA50}" srcOrd="0" destOrd="0" presId="urn:microsoft.com/office/officeart/2005/8/layout/list1"/>
    <dgm:cxn modelId="{2586A82C-0619-4753-BBAB-E5CF19AD946D}" type="presParOf" srcId="{10566C67-D426-4FA6-89BE-5A0A45F153AE}" destId="{21EAA0F0-6866-4293-91CF-105D4C260DAB}" srcOrd="1" destOrd="0" presId="urn:microsoft.com/office/officeart/2005/8/layout/list1"/>
    <dgm:cxn modelId="{465B1892-805A-4062-B26E-EA1A76B90DD6}" type="presParOf" srcId="{DBDC672F-63FE-44B9-AA67-3C682FA10524}" destId="{BD7E43D1-54C0-40A5-8E54-B8FA32ACE8A8}" srcOrd="9" destOrd="0" presId="urn:microsoft.com/office/officeart/2005/8/layout/list1"/>
    <dgm:cxn modelId="{BAB31D3A-F8D0-40D7-8E07-C3973BF6E45E}" type="presParOf" srcId="{DBDC672F-63FE-44B9-AA67-3C682FA10524}" destId="{5671F7A8-ECE4-48BA-9CA9-DF0AFA56624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8F0960-77C8-4BE4-81F7-5B915B1CD07E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3C43669E-6FDA-4CF5-AC35-B6F6ECAA51EA}">
      <dgm:prSet phldrT="[Текст]" custT="1"/>
      <dgm:spPr/>
      <dgm:t>
        <a:bodyPr/>
        <a:lstStyle/>
        <a:p>
          <a:r>
            <a:rPr lang="ru-RU" sz="2000" b="1" dirty="0" smtClean="0"/>
            <a:t>Отсутствие  оптимального уровня </a:t>
          </a:r>
          <a:r>
            <a:rPr lang="en-US" sz="2000" b="1" dirty="0" smtClean="0"/>
            <a:t>IT</a:t>
          </a:r>
          <a:r>
            <a:rPr lang="ru-RU" sz="2000" b="1" dirty="0" smtClean="0"/>
            <a:t>-инфраструктуры</a:t>
          </a:r>
          <a:endParaRPr lang="ru-RU" sz="2000" b="1" dirty="0"/>
        </a:p>
      </dgm:t>
    </dgm:pt>
    <dgm:pt modelId="{26910F92-E422-487A-B5A0-390E6AA692EE}" type="parTrans" cxnId="{B5925BEF-70BF-40B6-9A14-DE6BC3C94FC0}">
      <dgm:prSet/>
      <dgm:spPr/>
      <dgm:t>
        <a:bodyPr/>
        <a:lstStyle/>
        <a:p>
          <a:endParaRPr lang="ru-RU" sz="1000" b="1"/>
        </a:p>
      </dgm:t>
    </dgm:pt>
    <dgm:pt modelId="{A59B4F8A-FF97-418B-BC2D-5B9E3E033CB9}" type="sibTrans" cxnId="{B5925BEF-70BF-40B6-9A14-DE6BC3C94FC0}">
      <dgm:prSet/>
      <dgm:spPr/>
      <dgm:t>
        <a:bodyPr/>
        <a:lstStyle/>
        <a:p>
          <a:endParaRPr lang="ru-RU" sz="1000" b="1"/>
        </a:p>
      </dgm:t>
    </dgm:pt>
    <dgm:pt modelId="{CC276208-82BB-4530-8F88-7D9779717D38}">
      <dgm:prSet phldrT="[Текст]" custT="1"/>
      <dgm:spPr/>
      <dgm:t>
        <a:bodyPr/>
        <a:lstStyle/>
        <a:p>
          <a:r>
            <a:rPr lang="ru-RU" sz="2000" b="1" dirty="0" smtClean="0"/>
            <a:t>Низкая </a:t>
          </a:r>
          <a:r>
            <a:rPr lang="en-US" sz="2000" b="1" dirty="0" smtClean="0"/>
            <a:t>IT</a:t>
          </a:r>
          <a:r>
            <a:rPr lang="ru-RU" sz="2000" b="1" dirty="0" smtClean="0"/>
            <a:t>-компетентность педагогических кадров</a:t>
          </a:r>
          <a:endParaRPr lang="ru-RU" sz="2000" b="1" dirty="0"/>
        </a:p>
      </dgm:t>
    </dgm:pt>
    <dgm:pt modelId="{58F02153-5EE4-4A7E-8E2E-C595448C8050}" type="parTrans" cxnId="{AC1F6F3F-EC4C-4D5E-9C39-0F41470255DA}">
      <dgm:prSet/>
      <dgm:spPr/>
      <dgm:t>
        <a:bodyPr/>
        <a:lstStyle/>
        <a:p>
          <a:endParaRPr lang="ru-RU" sz="1000" b="1"/>
        </a:p>
      </dgm:t>
    </dgm:pt>
    <dgm:pt modelId="{E3948082-C86D-4665-8523-CBB69B8B0F1B}" type="sibTrans" cxnId="{AC1F6F3F-EC4C-4D5E-9C39-0F41470255DA}">
      <dgm:prSet/>
      <dgm:spPr/>
      <dgm:t>
        <a:bodyPr/>
        <a:lstStyle/>
        <a:p>
          <a:endParaRPr lang="ru-RU" sz="1000" b="1"/>
        </a:p>
      </dgm:t>
    </dgm:pt>
    <dgm:pt modelId="{8461A98F-78C9-4C3A-B329-0B46B608A380}">
      <dgm:prSet phldrT="[Текст]" custT="1"/>
      <dgm:spPr/>
      <dgm:t>
        <a:bodyPr/>
        <a:lstStyle/>
        <a:p>
          <a:r>
            <a:rPr lang="ru-RU" sz="2000" b="1" dirty="0" smtClean="0"/>
            <a:t>Отстранённость от решения проблем, плохое администрирование</a:t>
          </a:r>
          <a:endParaRPr lang="ru-RU" sz="2000" b="1" dirty="0"/>
        </a:p>
      </dgm:t>
    </dgm:pt>
    <dgm:pt modelId="{7CCE0DDA-3FAD-4FB2-84B0-662BCF6C6EB5}" type="parTrans" cxnId="{FF49E412-506A-42CD-98C8-2D47279CB82B}">
      <dgm:prSet/>
      <dgm:spPr/>
      <dgm:t>
        <a:bodyPr/>
        <a:lstStyle/>
        <a:p>
          <a:endParaRPr lang="ru-RU" sz="1000" b="1"/>
        </a:p>
      </dgm:t>
    </dgm:pt>
    <dgm:pt modelId="{09B32669-AC45-4536-8833-1D46C4AAFF87}" type="sibTrans" cxnId="{FF49E412-506A-42CD-98C8-2D47279CB82B}">
      <dgm:prSet/>
      <dgm:spPr/>
      <dgm:t>
        <a:bodyPr/>
        <a:lstStyle/>
        <a:p>
          <a:endParaRPr lang="ru-RU" sz="1000" b="1"/>
        </a:p>
      </dgm:t>
    </dgm:pt>
    <dgm:pt modelId="{E49263FA-1157-439C-A9D2-FAE7C064D2A9}">
      <dgm:prSet phldrT="[Текст]" custT="1"/>
      <dgm:spPr/>
      <dgm:t>
        <a:bodyPr/>
        <a:lstStyle/>
        <a:p>
          <a:r>
            <a:rPr lang="ru-RU" sz="2000" b="1" dirty="0" smtClean="0"/>
            <a:t>Слабая правовая осведомленность</a:t>
          </a:r>
          <a:endParaRPr lang="ru-RU" sz="2000" b="1" dirty="0"/>
        </a:p>
      </dgm:t>
    </dgm:pt>
    <dgm:pt modelId="{353E4EBD-E75B-4948-A93A-17AF327F230C}" type="parTrans" cxnId="{A0CA08E8-5475-4883-A434-536D13D44491}">
      <dgm:prSet/>
      <dgm:spPr/>
      <dgm:t>
        <a:bodyPr/>
        <a:lstStyle/>
        <a:p>
          <a:endParaRPr lang="ru-RU" sz="1000" b="1"/>
        </a:p>
      </dgm:t>
    </dgm:pt>
    <dgm:pt modelId="{0B2FE582-8C38-40BD-8F71-66AFC357EF13}" type="sibTrans" cxnId="{A0CA08E8-5475-4883-A434-536D13D44491}">
      <dgm:prSet/>
      <dgm:spPr/>
      <dgm:t>
        <a:bodyPr/>
        <a:lstStyle/>
        <a:p>
          <a:endParaRPr lang="ru-RU" sz="1000" b="1"/>
        </a:p>
      </dgm:t>
    </dgm:pt>
    <dgm:pt modelId="{56B3381D-A749-46E3-A4F6-61BC4B4D3553}">
      <dgm:prSet custT="1"/>
      <dgm:spPr/>
      <dgm:t>
        <a:bodyPr/>
        <a:lstStyle/>
        <a:p>
          <a:r>
            <a:rPr lang="ru-RU" sz="2000" b="1" dirty="0" smtClean="0"/>
            <a:t>Отсутствие информации на сайтах образовательных организаций</a:t>
          </a:r>
          <a:endParaRPr lang="ru-RU" sz="2000" b="1" dirty="0"/>
        </a:p>
      </dgm:t>
    </dgm:pt>
    <dgm:pt modelId="{02485722-964D-45AD-AFCF-DC0D45FAE9BD}" type="parTrans" cxnId="{6CE47F84-0C4D-4791-9C51-B4EF770367BA}">
      <dgm:prSet/>
      <dgm:spPr/>
      <dgm:t>
        <a:bodyPr/>
        <a:lstStyle/>
        <a:p>
          <a:endParaRPr lang="ru-RU" sz="1800" b="1"/>
        </a:p>
      </dgm:t>
    </dgm:pt>
    <dgm:pt modelId="{61D13758-B0FC-4218-8679-1BB450115F65}" type="sibTrans" cxnId="{6CE47F84-0C4D-4791-9C51-B4EF770367BA}">
      <dgm:prSet/>
      <dgm:spPr/>
      <dgm:t>
        <a:bodyPr/>
        <a:lstStyle/>
        <a:p>
          <a:endParaRPr lang="ru-RU" sz="1800" b="1"/>
        </a:p>
      </dgm:t>
    </dgm:pt>
    <dgm:pt modelId="{D7557971-CA2B-4612-A259-150FCFFBB9C7}" type="pres">
      <dgm:prSet presAssocID="{C28F0960-77C8-4BE4-81F7-5B915B1CD07E}" presName="diagram" presStyleCnt="0">
        <dgm:presLayoutVars>
          <dgm:dir/>
          <dgm:resizeHandles val="exact"/>
        </dgm:presLayoutVars>
      </dgm:prSet>
      <dgm:spPr/>
    </dgm:pt>
    <dgm:pt modelId="{CD85A46F-8870-482E-803C-B4FB94E8FA84}" type="pres">
      <dgm:prSet presAssocID="{56B3381D-A749-46E3-A4F6-61BC4B4D355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6C05A-8992-4306-AB08-E12A86D3A217}" type="pres">
      <dgm:prSet presAssocID="{61D13758-B0FC-4218-8679-1BB450115F65}" presName="sibTrans" presStyleCnt="0"/>
      <dgm:spPr/>
    </dgm:pt>
    <dgm:pt modelId="{1DB69698-184E-4230-8164-1470B9DEF48C}" type="pres">
      <dgm:prSet presAssocID="{3C43669E-6FDA-4CF5-AC35-B6F6ECAA51E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44E81E-7E09-4DD2-B758-BFA87C834CF4}" type="pres">
      <dgm:prSet presAssocID="{A59B4F8A-FF97-418B-BC2D-5B9E3E033CB9}" presName="sibTrans" presStyleCnt="0"/>
      <dgm:spPr/>
    </dgm:pt>
    <dgm:pt modelId="{ADC5EF97-24CE-47A7-A379-7D37FD739EBE}" type="pres">
      <dgm:prSet presAssocID="{CC276208-82BB-4530-8F88-7D9779717D3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DE502E-6347-4716-97BC-D872BA18A230}" type="pres">
      <dgm:prSet presAssocID="{E3948082-C86D-4665-8523-CBB69B8B0F1B}" presName="sibTrans" presStyleCnt="0"/>
      <dgm:spPr/>
    </dgm:pt>
    <dgm:pt modelId="{E30F70CD-C98F-4E4B-964F-4EBDFFB28119}" type="pres">
      <dgm:prSet presAssocID="{8461A98F-78C9-4C3A-B329-0B46B608A38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F839A-1291-47F3-979D-3654244C060B}" type="pres">
      <dgm:prSet presAssocID="{09B32669-AC45-4536-8833-1D46C4AAFF87}" presName="sibTrans" presStyleCnt="0"/>
      <dgm:spPr/>
    </dgm:pt>
    <dgm:pt modelId="{A7E71A2F-B58A-4655-9F73-4F9777F5822F}" type="pres">
      <dgm:prSet presAssocID="{E49263FA-1157-439C-A9D2-FAE7C064D2A9}" presName="node" presStyleLbl="node1" presStyleIdx="4" presStyleCnt="5" custScaleX="1017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CA08E8-5475-4883-A434-536D13D44491}" srcId="{C28F0960-77C8-4BE4-81F7-5B915B1CD07E}" destId="{E49263FA-1157-439C-A9D2-FAE7C064D2A9}" srcOrd="4" destOrd="0" parTransId="{353E4EBD-E75B-4948-A93A-17AF327F230C}" sibTransId="{0B2FE582-8C38-40BD-8F71-66AFC357EF13}"/>
    <dgm:cxn modelId="{9173BD35-1731-494E-9090-1F5A45F3978E}" type="presOf" srcId="{56B3381D-A749-46E3-A4F6-61BC4B4D3553}" destId="{CD85A46F-8870-482E-803C-B4FB94E8FA84}" srcOrd="0" destOrd="0" presId="urn:microsoft.com/office/officeart/2005/8/layout/default"/>
    <dgm:cxn modelId="{E6C05614-B8A1-4C32-A31E-B5E1E94FC737}" type="presOf" srcId="{E49263FA-1157-439C-A9D2-FAE7C064D2A9}" destId="{A7E71A2F-B58A-4655-9F73-4F9777F5822F}" srcOrd="0" destOrd="0" presId="urn:microsoft.com/office/officeart/2005/8/layout/default"/>
    <dgm:cxn modelId="{AC1F6F3F-EC4C-4D5E-9C39-0F41470255DA}" srcId="{C28F0960-77C8-4BE4-81F7-5B915B1CD07E}" destId="{CC276208-82BB-4530-8F88-7D9779717D38}" srcOrd="2" destOrd="0" parTransId="{58F02153-5EE4-4A7E-8E2E-C595448C8050}" sibTransId="{E3948082-C86D-4665-8523-CBB69B8B0F1B}"/>
    <dgm:cxn modelId="{6CE47F84-0C4D-4791-9C51-B4EF770367BA}" srcId="{C28F0960-77C8-4BE4-81F7-5B915B1CD07E}" destId="{56B3381D-A749-46E3-A4F6-61BC4B4D3553}" srcOrd="0" destOrd="0" parTransId="{02485722-964D-45AD-AFCF-DC0D45FAE9BD}" sibTransId="{61D13758-B0FC-4218-8679-1BB450115F65}"/>
    <dgm:cxn modelId="{FF49E412-506A-42CD-98C8-2D47279CB82B}" srcId="{C28F0960-77C8-4BE4-81F7-5B915B1CD07E}" destId="{8461A98F-78C9-4C3A-B329-0B46B608A380}" srcOrd="3" destOrd="0" parTransId="{7CCE0DDA-3FAD-4FB2-84B0-662BCF6C6EB5}" sibTransId="{09B32669-AC45-4536-8833-1D46C4AAFF87}"/>
    <dgm:cxn modelId="{61BDB52F-68A1-4535-B884-1F07E94E9990}" type="presOf" srcId="{C28F0960-77C8-4BE4-81F7-5B915B1CD07E}" destId="{D7557971-CA2B-4612-A259-150FCFFBB9C7}" srcOrd="0" destOrd="0" presId="urn:microsoft.com/office/officeart/2005/8/layout/default"/>
    <dgm:cxn modelId="{40B877A3-D3C6-4765-B092-69FE99801D87}" type="presOf" srcId="{8461A98F-78C9-4C3A-B329-0B46B608A380}" destId="{E30F70CD-C98F-4E4B-964F-4EBDFFB28119}" srcOrd="0" destOrd="0" presId="urn:microsoft.com/office/officeart/2005/8/layout/default"/>
    <dgm:cxn modelId="{059798FE-391F-4E0F-9DEB-86FE617BEC77}" type="presOf" srcId="{3C43669E-6FDA-4CF5-AC35-B6F6ECAA51EA}" destId="{1DB69698-184E-4230-8164-1470B9DEF48C}" srcOrd="0" destOrd="0" presId="urn:microsoft.com/office/officeart/2005/8/layout/default"/>
    <dgm:cxn modelId="{B5925BEF-70BF-40B6-9A14-DE6BC3C94FC0}" srcId="{C28F0960-77C8-4BE4-81F7-5B915B1CD07E}" destId="{3C43669E-6FDA-4CF5-AC35-B6F6ECAA51EA}" srcOrd="1" destOrd="0" parTransId="{26910F92-E422-487A-B5A0-390E6AA692EE}" sibTransId="{A59B4F8A-FF97-418B-BC2D-5B9E3E033CB9}"/>
    <dgm:cxn modelId="{A378FC6C-9E15-45CA-B37A-6B336088082A}" type="presOf" srcId="{CC276208-82BB-4530-8F88-7D9779717D38}" destId="{ADC5EF97-24CE-47A7-A379-7D37FD739EBE}" srcOrd="0" destOrd="0" presId="urn:microsoft.com/office/officeart/2005/8/layout/default"/>
    <dgm:cxn modelId="{B37B0445-9363-47CD-AB1F-1276F954B3CB}" type="presParOf" srcId="{D7557971-CA2B-4612-A259-150FCFFBB9C7}" destId="{CD85A46F-8870-482E-803C-B4FB94E8FA84}" srcOrd="0" destOrd="0" presId="urn:microsoft.com/office/officeart/2005/8/layout/default"/>
    <dgm:cxn modelId="{1F03D697-E1A5-4CAC-974C-FE8FCF310009}" type="presParOf" srcId="{D7557971-CA2B-4612-A259-150FCFFBB9C7}" destId="{3436C05A-8992-4306-AB08-E12A86D3A217}" srcOrd="1" destOrd="0" presId="urn:microsoft.com/office/officeart/2005/8/layout/default"/>
    <dgm:cxn modelId="{6E91D909-9321-4D02-9862-098D927A7F1F}" type="presParOf" srcId="{D7557971-CA2B-4612-A259-150FCFFBB9C7}" destId="{1DB69698-184E-4230-8164-1470B9DEF48C}" srcOrd="2" destOrd="0" presId="urn:microsoft.com/office/officeart/2005/8/layout/default"/>
    <dgm:cxn modelId="{801FCE55-F51A-4E7D-99F6-BD79CCA2B10B}" type="presParOf" srcId="{D7557971-CA2B-4612-A259-150FCFFBB9C7}" destId="{B844E81E-7E09-4DD2-B758-BFA87C834CF4}" srcOrd="3" destOrd="0" presId="urn:microsoft.com/office/officeart/2005/8/layout/default"/>
    <dgm:cxn modelId="{81FC6A6D-5436-4DCE-99E5-CEC737819806}" type="presParOf" srcId="{D7557971-CA2B-4612-A259-150FCFFBB9C7}" destId="{ADC5EF97-24CE-47A7-A379-7D37FD739EBE}" srcOrd="4" destOrd="0" presId="urn:microsoft.com/office/officeart/2005/8/layout/default"/>
    <dgm:cxn modelId="{371D1C34-0413-4339-8885-1B92B3171B09}" type="presParOf" srcId="{D7557971-CA2B-4612-A259-150FCFFBB9C7}" destId="{A4DE502E-6347-4716-97BC-D872BA18A230}" srcOrd="5" destOrd="0" presId="urn:microsoft.com/office/officeart/2005/8/layout/default"/>
    <dgm:cxn modelId="{C5C8C507-A7DE-45C3-9512-EDDDF50996D7}" type="presParOf" srcId="{D7557971-CA2B-4612-A259-150FCFFBB9C7}" destId="{E30F70CD-C98F-4E4B-964F-4EBDFFB28119}" srcOrd="6" destOrd="0" presId="urn:microsoft.com/office/officeart/2005/8/layout/default"/>
    <dgm:cxn modelId="{E8AF6E23-B91A-4356-B30E-78C3F474AFF1}" type="presParOf" srcId="{D7557971-CA2B-4612-A259-150FCFFBB9C7}" destId="{527F839A-1291-47F3-979D-3654244C060B}" srcOrd="7" destOrd="0" presId="urn:microsoft.com/office/officeart/2005/8/layout/default"/>
    <dgm:cxn modelId="{7828FD5D-6B1A-4D6E-8F87-604911069B27}" type="presParOf" srcId="{D7557971-CA2B-4612-A259-150FCFFBB9C7}" destId="{A7E71A2F-B58A-4655-9F73-4F9777F5822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0E3A3-DEFE-454E-8F59-27BEC42CEF2C}">
      <dsp:nvSpPr>
        <dsp:cNvPr id="0" name=""/>
        <dsp:cNvSpPr/>
      </dsp:nvSpPr>
      <dsp:spPr>
        <a:xfrm>
          <a:off x="0" y="244349"/>
          <a:ext cx="8579223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5843" tIns="333248" rIns="66584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Документы федерального уровня (</a:t>
          </a:r>
          <a:r>
            <a:rPr lang="ru-RU" sz="2000" kern="1200" dirty="0" err="1" smtClean="0"/>
            <a:t>Минпросвещения</a:t>
          </a:r>
          <a:r>
            <a:rPr lang="ru-RU" sz="2000" kern="1200" dirty="0" smtClean="0"/>
            <a:t> России, Минздрав России, Минтруд России), регулирующие соблюдение </a:t>
          </a:r>
          <a:r>
            <a:rPr lang="ru-RU" sz="2000" kern="1200" dirty="0" smtClean="0"/>
            <a:t>условий деятельности ПОО в условиях </a:t>
          </a:r>
          <a:r>
            <a:rPr lang="en-US" sz="2000" kern="1200" dirty="0" smtClean="0"/>
            <a:t>CAVID-19</a:t>
          </a:r>
          <a:endParaRPr lang="ru-RU" sz="2000" kern="1200" dirty="0"/>
        </a:p>
      </dsp:txBody>
      <dsp:txXfrm>
        <a:off x="0" y="244349"/>
        <a:ext cx="8579223" cy="1335600"/>
      </dsp:txXfrm>
    </dsp:sp>
    <dsp:sp modelId="{31371A8A-0EBB-41C8-B1AA-BB89030DCFD1}">
      <dsp:nvSpPr>
        <dsp:cNvPr id="0" name=""/>
        <dsp:cNvSpPr/>
      </dsp:nvSpPr>
      <dsp:spPr>
        <a:xfrm>
          <a:off x="428961" y="8189"/>
          <a:ext cx="6005456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992" tIns="0" rIns="226992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1.</a:t>
          </a:r>
          <a:endParaRPr lang="ru-RU" sz="4800" kern="1200" dirty="0"/>
        </a:p>
      </dsp:txBody>
      <dsp:txXfrm>
        <a:off x="452018" y="31246"/>
        <a:ext cx="5959342" cy="426206"/>
      </dsp:txXfrm>
    </dsp:sp>
    <dsp:sp modelId="{07127111-9F76-4BF6-99E4-23E64057F477}">
      <dsp:nvSpPr>
        <dsp:cNvPr id="0" name=""/>
        <dsp:cNvSpPr/>
      </dsp:nvSpPr>
      <dsp:spPr>
        <a:xfrm>
          <a:off x="0" y="1902510"/>
          <a:ext cx="8579223" cy="206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5843" tIns="333248" rIns="665843" bIns="14224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/>
            <a:t>Документы региональных органов исполнительной власти, устанавливающие на основе НПА </a:t>
          </a:r>
          <a:r>
            <a:rPr lang="ru-RU" sz="2000" kern="1200" dirty="0" err="1" smtClean="0"/>
            <a:t>Минпросвещения</a:t>
          </a:r>
          <a:r>
            <a:rPr lang="ru-RU" sz="2000" kern="1200" dirty="0" smtClean="0"/>
            <a:t> </a:t>
          </a:r>
          <a:r>
            <a:rPr lang="ru-RU" sz="2000" kern="1200" dirty="0" smtClean="0"/>
            <a:t>России (Минздрав России, Минтруд России и др.), обязательность конкретных решений или свободу выбора для образовательных организаций на основе решений, принятых самой ПОО</a:t>
          </a:r>
          <a:endParaRPr lang="ru-RU" sz="2000" kern="1200" dirty="0"/>
        </a:p>
      </dsp:txBody>
      <dsp:txXfrm>
        <a:off x="0" y="1902510"/>
        <a:ext cx="8579223" cy="2066400"/>
      </dsp:txXfrm>
    </dsp:sp>
    <dsp:sp modelId="{960B2C5E-775C-469A-849F-026D8BD2F974}">
      <dsp:nvSpPr>
        <dsp:cNvPr id="0" name=""/>
        <dsp:cNvSpPr/>
      </dsp:nvSpPr>
      <dsp:spPr>
        <a:xfrm>
          <a:off x="428961" y="1666349"/>
          <a:ext cx="6005456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992" tIns="0" rIns="226992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2.</a:t>
          </a:r>
          <a:endParaRPr lang="ru-RU" sz="4800" kern="1200" dirty="0"/>
        </a:p>
      </dsp:txBody>
      <dsp:txXfrm>
        <a:off x="452018" y="1689406"/>
        <a:ext cx="5959342" cy="426206"/>
      </dsp:txXfrm>
    </dsp:sp>
    <dsp:sp modelId="{5671F7A8-ECE4-48BA-9CA9-DF0AFA56624A}">
      <dsp:nvSpPr>
        <dsp:cNvPr id="0" name=""/>
        <dsp:cNvSpPr/>
      </dsp:nvSpPr>
      <dsp:spPr>
        <a:xfrm>
          <a:off x="0" y="4291470"/>
          <a:ext cx="8579223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5843" tIns="333248" rIns="66584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Документы локального уровня, регулирующие принятые решения в условиях  сложившейся ситуации</a:t>
          </a:r>
          <a:endParaRPr lang="ru-RU" sz="2000" kern="1200" dirty="0"/>
        </a:p>
      </dsp:txBody>
      <dsp:txXfrm>
        <a:off x="0" y="4291470"/>
        <a:ext cx="8579223" cy="1058400"/>
      </dsp:txXfrm>
    </dsp:sp>
    <dsp:sp modelId="{21EAA0F0-6866-4293-91CF-105D4C260DAB}">
      <dsp:nvSpPr>
        <dsp:cNvPr id="0" name=""/>
        <dsp:cNvSpPr/>
      </dsp:nvSpPr>
      <dsp:spPr>
        <a:xfrm>
          <a:off x="428961" y="4055310"/>
          <a:ext cx="6005456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992" tIns="0" rIns="226992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3.</a:t>
          </a:r>
          <a:endParaRPr lang="ru-RU" sz="4800" kern="1200" dirty="0"/>
        </a:p>
      </dsp:txBody>
      <dsp:txXfrm>
        <a:off x="452018" y="4078367"/>
        <a:ext cx="5959342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5A46F-8870-482E-803C-B4FB94E8FA84}">
      <dsp:nvSpPr>
        <dsp:cNvPr id="0" name=""/>
        <dsp:cNvSpPr/>
      </dsp:nvSpPr>
      <dsp:spPr>
        <a:xfrm>
          <a:off x="0" y="747151"/>
          <a:ext cx="2605367" cy="15632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Отсутствие информации на сайтах образовательных организаций</a:t>
          </a:r>
          <a:endParaRPr lang="ru-RU" sz="2000" b="1" kern="1200" dirty="0"/>
        </a:p>
      </dsp:txBody>
      <dsp:txXfrm>
        <a:off x="0" y="747151"/>
        <a:ext cx="2605367" cy="1563220"/>
      </dsp:txXfrm>
    </dsp:sp>
    <dsp:sp modelId="{1DB69698-184E-4230-8164-1470B9DEF48C}">
      <dsp:nvSpPr>
        <dsp:cNvPr id="0" name=""/>
        <dsp:cNvSpPr/>
      </dsp:nvSpPr>
      <dsp:spPr>
        <a:xfrm>
          <a:off x="2865904" y="747151"/>
          <a:ext cx="2605367" cy="15632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Отсутствие  оптимального уровня </a:t>
          </a:r>
          <a:r>
            <a:rPr lang="en-US" sz="2000" b="1" kern="1200" dirty="0" smtClean="0"/>
            <a:t>IT</a:t>
          </a:r>
          <a:r>
            <a:rPr lang="ru-RU" sz="2000" b="1" kern="1200" dirty="0" smtClean="0"/>
            <a:t>-инфраструктуры</a:t>
          </a:r>
          <a:endParaRPr lang="ru-RU" sz="2000" b="1" kern="1200" dirty="0"/>
        </a:p>
      </dsp:txBody>
      <dsp:txXfrm>
        <a:off x="2865904" y="747151"/>
        <a:ext cx="2605367" cy="1563220"/>
      </dsp:txXfrm>
    </dsp:sp>
    <dsp:sp modelId="{ADC5EF97-24CE-47A7-A379-7D37FD739EBE}">
      <dsp:nvSpPr>
        <dsp:cNvPr id="0" name=""/>
        <dsp:cNvSpPr/>
      </dsp:nvSpPr>
      <dsp:spPr>
        <a:xfrm>
          <a:off x="5731809" y="747151"/>
          <a:ext cx="2605367" cy="15632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Низкая </a:t>
          </a:r>
          <a:r>
            <a:rPr lang="en-US" sz="2000" b="1" kern="1200" dirty="0" smtClean="0"/>
            <a:t>IT</a:t>
          </a:r>
          <a:r>
            <a:rPr lang="ru-RU" sz="2000" b="1" kern="1200" dirty="0" smtClean="0"/>
            <a:t>-компетентность педагогических кадров</a:t>
          </a:r>
          <a:endParaRPr lang="ru-RU" sz="2000" b="1" kern="1200" dirty="0"/>
        </a:p>
      </dsp:txBody>
      <dsp:txXfrm>
        <a:off x="5731809" y="747151"/>
        <a:ext cx="2605367" cy="1563220"/>
      </dsp:txXfrm>
    </dsp:sp>
    <dsp:sp modelId="{E30F70CD-C98F-4E4B-964F-4EBDFFB28119}">
      <dsp:nvSpPr>
        <dsp:cNvPr id="0" name=""/>
        <dsp:cNvSpPr/>
      </dsp:nvSpPr>
      <dsp:spPr>
        <a:xfrm>
          <a:off x="1410259" y="2570909"/>
          <a:ext cx="2605367" cy="15632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Отстранённость от решения проблем, плохое администрирование</a:t>
          </a:r>
          <a:endParaRPr lang="ru-RU" sz="2000" b="1" kern="1200" dirty="0"/>
        </a:p>
      </dsp:txBody>
      <dsp:txXfrm>
        <a:off x="1410259" y="2570909"/>
        <a:ext cx="2605367" cy="1563220"/>
      </dsp:txXfrm>
    </dsp:sp>
    <dsp:sp modelId="{A7E71A2F-B58A-4655-9F73-4F9777F5822F}">
      <dsp:nvSpPr>
        <dsp:cNvPr id="0" name=""/>
        <dsp:cNvSpPr/>
      </dsp:nvSpPr>
      <dsp:spPr>
        <a:xfrm>
          <a:off x="4276164" y="2570909"/>
          <a:ext cx="2650753" cy="15632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Слабая правовая осведомленность</a:t>
          </a:r>
          <a:endParaRPr lang="ru-RU" sz="2000" b="1" kern="1200" dirty="0"/>
        </a:p>
      </dsp:txBody>
      <dsp:txXfrm>
        <a:off x="4276164" y="2570909"/>
        <a:ext cx="2650753" cy="1563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B26CC-85E7-461E-9B60-579BF23E299F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01BB3-87BA-40E4-AA8E-E6A3BC2C6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159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935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</p:spPr>
        <p:txBody>
          <a:bodyPr/>
          <a:lstStyle/>
          <a:p>
            <a:pPr algn="ctr" defTabSz="584200" hangingPunct="0">
              <a:defRPr/>
            </a:pPr>
            <a:fld id="{11C23248-689E-43B9-A313-1522DA3B33A3}" type="slidenum">
              <a:rPr lang="ru-RU" sz="2400" b="1" kern="0" smtClean="0">
                <a:solidFill>
                  <a:prstClr val="black"/>
                </a:solidFill>
                <a:latin typeface="Helvetica Neue"/>
                <a:sym typeface="Helvetica Neue"/>
              </a:rPr>
              <a:pPr algn="ctr" defTabSz="584200" hangingPunct="0">
                <a:defRPr/>
              </a:pPr>
              <a:t>14</a:t>
            </a:fld>
            <a:endParaRPr lang="ru-RU" sz="2400" b="1" kern="0">
              <a:solidFill>
                <a:prstClr val="black"/>
              </a:solidFill>
              <a:latin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450236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9F4A-C7C1-4C2D-AC82-38D6B93956C6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360-7F0E-421F-88A0-C49680D14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05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9F4A-C7C1-4C2D-AC82-38D6B93956C6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360-7F0E-421F-88A0-C49680D14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58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9F4A-C7C1-4C2D-AC82-38D6B93956C6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360-7F0E-421F-88A0-C49680D14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27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209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639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653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720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418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1143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1485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6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9F4A-C7C1-4C2D-AC82-38D6B93956C6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360-7F0E-421F-88A0-C49680D14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588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5244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8996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8821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6423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3058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561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2379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4949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4258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718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9F4A-C7C1-4C2D-AC82-38D6B93956C6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360-7F0E-421F-88A0-C49680D14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5351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7077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5241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0982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97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9F4A-C7C1-4C2D-AC82-38D6B93956C6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360-7F0E-421F-88A0-C49680D14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257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9F4A-C7C1-4C2D-AC82-38D6B93956C6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360-7F0E-421F-88A0-C49680D14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245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9F4A-C7C1-4C2D-AC82-38D6B93956C6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360-7F0E-421F-88A0-C49680D14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850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9F4A-C7C1-4C2D-AC82-38D6B93956C6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360-7F0E-421F-88A0-C49680D14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21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9F4A-C7C1-4C2D-AC82-38D6B93956C6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360-7F0E-421F-88A0-C49680D14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56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9F4A-C7C1-4C2D-AC82-38D6B93956C6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A360-7F0E-421F-88A0-C49680D14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2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59F4A-C7C1-4C2D-AC82-38D6B93956C6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4A360-7F0E-421F-88A0-C49680D14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827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B7C76-7279-41A1-AEC7-BEA4E9E838B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25379-E97A-41E5-8DB2-9E28DF6317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7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B7C76-7279-41A1-AEC7-BEA4E9E838B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25379-E97A-41E5-8DB2-9E28DF6317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19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uchebnik.mos.ru/catalogue" TargetMode="External"/><Relationship Id="rId7" Type="http://schemas.openxmlformats.org/officeDocument/2006/relationships/hyperlink" Target="https://www.yaklass.ru/" TargetMode="External"/><Relationship Id="rId2" Type="http://schemas.openxmlformats.org/officeDocument/2006/relationships/hyperlink" Target="https://resh.edu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terneturok.ru/" TargetMode="External"/><Relationship Id="rId5" Type="http://schemas.openxmlformats.org/officeDocument/2006/relationships/hyperlink" Target="https://edu.sirius.online/" TargetMode="External"/><Relationship Id="rId4" Type="http://schemas.openxmlformats.org/officeDocument/2006/relationships/hyperlink" Target="https://do2.rcokoit.ru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fcior.edu.ru/" TargetMode="External"/><Relationship Id="rId13" Type="http://schemas.openxmlformats.org/officeDocument/2006/relationships/hyperlink" Target="https://infourok.ru/" TargetMode="External"/><Relationship Id="rId3" Type="http://schemas.openxmlformats.org/officeDocument/2006/relationships/hyperlink" Target="https://forms.yandex.ru/u/5e6f667c2f089d0b3be3ed6a/" TargetMode="External"/><Relationship Id="rId7" Type="http://schemas.openxmlformats.org/officeDocument/2006/relationships/hyperlink" Target="https://e.lanbook.com/" TargetMode="External"/><Relationship Id="rId12" Type="http://schemas.openxmlformats.org/officeDocument/2006/relationships/hyperlink" Target="http://store.temocenter.ru/" TargetMode="External"/><Relationship Id="rId2" Type="http://schemas.openxmlformats.org/officeDocument/2006/relationships/hyperlink" Target="https://urait.ru/news/106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orldskillsacademy.ru/#/programs" TargetMode="External"/><Relationship Id="rId11" Type="http://schemas.openxmlformats.org/officeDocument/2006/relationships/hyperlink" Target="https://college.ru/" TargetMode="External"/><Relationship Id="rId5" Type="http://schemas.openxmlformats.org/officeDocument/2006/relationships/hyperlink" Target="https://www.academia-moscow.ru/" TargetMode="External"/><Relationship Id="rId15" Type="http://schemas.openxmlformats.org/officeDocument/2006/relationships/hyperlink" Target="https://uchebnik.mos.ru/catalogue" TargetMode="External"/><Relationship Id="rId10" Type="http://schemas.openxmlformats.org/officeDocument/2006/relationships/hyperlink" Target="https://www.book.ru/" TargetMode="External"/><Relationship Id="rId4" Type="http://schemas.openxmlformats.org/officeDocument/2006/relationships/hyperlink" Target="https://new.znanium.com/collections/basic" TargetMode="External"/><Relationship Id="rId9" Type="http://schemas.openxmlformats.org/officeDocument/2006/relationships/hyperlink" Target="http://window.edu.ru/" TargetMode="External"/><Relationship Id="rId14" Type="http://schemas.openxmlformats.org/officeDocument/2006/relationships/hyperlink" Target="http://art-con.ru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6106" y="2184681"/>
            <a:ext cx="6858000" cy="23876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Calibri" panose="020F0502020204030204" pitchFamily="34" charset="0"/>
                <a:ea typeface="Calibri" panose="020F0502020204030204" pitchFamily="34" charset="0"/>
              </a:rPr>
              <a:t>Типовые регламенты и инструкции для обеспечения работы руководителей образовательных организаций СПО при применении дистанционных </a:t>
            </a:r>
            <a:r>
              <a:rPr lang="ru-RU" sz="32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технологий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259" y="6037729"/>
            <a:ext cx="6858000" cy="457200"/>
          </a:xfrm>
        </p:spPr>
        <p:txBody>
          <a:bodyPr>
            <a:normAutofit fontScale="85000" lnSpcReduction="10000"/>
          </a:bodyPr>
          <a:lstStyle/>
          <a:p>
            <a:pPr algn="l">
              <a:defRPr/>
            </a:pPr>
            <a:r>
              <a:rPr lang="ru-RU" dirty="0" smtClean="0"/>
              <a:t>Е.А. </a:t>
            </a:r>
            <a:r>
              <a:rPr lang="ru-RU" dirty="0" err="1" smtClean="0"/>
              <a:t>Царькова</a:t>
            </a:r>
            <a:r>
              <a:rPr lang="ru-RU" dirty="0" smtClean="0"/>
              <a:t>, </a:t>
            </a:r>
            <a:r>
              <a:rPr lang="ru-RU" dirty="0" err="1" smtClean="0"/>
              <a:t>зам.директора</a:t>
            </a:r>
            <a:r>
              <a:rPr lang="ru-RU" dirty="0" smtClean="0"/>
              <a:t> Московского филиала ФГБОУ ДПО «МИПК СПО»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EFCB2A0E-ED77-4285-999F-E8A9D789ED7C}"/>
              </a:ext>
            </a:extLst>
          </p:cNvPr>
          <p:cNvSpPr/>
          <p:nvPr/>
        </p:nvSpPr>
        <p:spPr>
          <a:xfrm>
            <a:off x="744293" y="429032"/>
            <a:ext cx="8256601" cy="131510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ru-RU" b="1" kern="0" dirty="0">
                <a:solidFill>
                  <a:srgbClr val="00003D"/>
                </a:solidFill>
                <a:latin typeface="Calibri" panose="020F0502020204030204" pitchFamily="34" charset="0"/>
                <a:cs typeface="Segoe UI Light" panose="020B0502040204020203" pitchFamily="34" charset="0"/>
              </a:rPr>
              <a:t>ФГБОУ ДПО </a:t>
            </a:r>
            <a:r>
              <a:rPr lang="ru-RU" b="1" kern="0" dirty="0" smtClean="0">
                <a:solidFill>
                  <a:srgbClr val="00003D"/>
                </a:solidFill>
                <a:latin typeface="Calibri" panose="020F0502020204030204" pitchFamily="34" charset="0"/>
                <a:cs typeface="Segoe UI Light" panose="020B0502040204020203" pitchFamily="34" charset="0"/>
              </a:rPr>
              <a:t>МЕЖРЕГИОНАЛЬНЫЙ ИНСТИТУТ ПОВЫШЕНИЯ КВАЛИФИКАЦИИ </a:t>
            </a:r>
          </a:p>
          <a:p>
            <a:pPr algn="ctr">
              <a:defRPr/>
            </a:pPr>
            <a:r>
              <a:rPr lang="ru-RU" b="1" kern="0" dirty="0" smtClean="0">
                <a:solidFill>
                  <a:srgbClr val="00003D"/>
                </a:solidFill>
                <a:latin typeface="Calibri" panose="020F0502020204030204" pitchFamily="34" charset="0"/>
                <a:cs typeface="Segoe UI Light" panose="020B0502040204020203" pitchFamily="34" charset="0"/>
              </a:rPr>
              <a:t>СПЕЦИАЛИСТОВ ПРОФЕССИОНАЛЬНОГО ОБРАЗОВАНИЯ</a:t>
            </a:r>
            <a:endParaRPr lang="ru-RU" b="1" kern="0" dirty="0">
              <a:solidFill>
                <a:srgbClr val="00003D"/>
              </a:solidFill>
              <a:latin typeface="Calibri" panose="020F0502020204030204" pitchFamily="34" charset="0"/>
              <a:cs typeface="Segoe UI Light" panose="020B0502040204020203" pitchFamily="34" charset="0"/>
            </a:endParaRPr>
          </a:p>
          <a:p>
            <a:pPr algn="ctr">
              <a:defRPr/>
            </a:pPr>
            <a:r>
              <a:rPr lang="ru-RU" b="1" u="sng" kern="0" dirty="0">
                <a:solidFill>
                  <a:srgbClr val="00003D"/>
                </a:solidFill>
                <a:latin typeface="Calibri" panose="020F0502020204030204" pitchFamily="34" charset="0"/>
                <a:cs typeface="Segoe UI Light" panose="020B0502040204020203" pitchFamily="34" charset="0"/>
              </a:rPr>
              <a:t>МОСКОВСКИЙ ФИЛИАЛ</a:t>
            </a:r>
          </a:p>
        </p:txBody>
      </p:sp>
    </p:spTree>
    <p:extLst>
      <p:ext uri="{BB962C8B-B14F-4D97-AF65-F5344CB8AC3E}">
        <p14:creationId xmlns:p14="http://schemas.microsoft.com/office/powerpoint/2010/main" val="3803069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246408" cy="132556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На сайте образовательной организации должны быть рекомендации для обучающимся  по следующим вопросам: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1707" y="1462554"/>
            <a:ext cx="8673352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 smtClean="0"/>
              <a:t>-  </a:t>
            </a:r>
            <a:r>
              <a:rPr lang="ru-RU" sz="1400" dirty="0"/>
              <a:t>о минимальном наборе приложений, электронных ресурсов, в том числе в адаптированном формате, которые допускаются к использованию в учебном процессе (существующие платформы, электронные ресурсы и приложения, ресурсы информационно-библиотечного центра образовательной организации);</a:t>
            </a:r>
          </a:p>
          <a:p>
            <a:pPr marL="0" indent="0">
              <a:buNone/>
            </a:pPr>
            <a:r>
              <a:rPr lang="ru-RU" sz="1400" dirty="0"/>
              <a:t>- о возможностях использования официального сайта образовательной организации, электронных дневников и других цифровых решений для контроля и сопровождения образовательного процесса, в том числе методических материалах и обязательных документах, необходимых  в условиях перехода на электронное обучение и дистанционные образовательные технологии, </a:t>
            </a:r>
            <a:r>
              <a:rPr lang="ru-RU" sz="1400" dirty="0" smtClean="0"/>
              <a:t>- </a:t>
            </a:r>
            <a:r>
              <a:rPr lang="ru-RU" sz="1400" dirty="0"/>
              <a:t>о возможностях оказания психолого-педагогической поддержки обучающимся с инвалидностью и ОВЗ, в том числе методических материалах, адаптированных при необходимости для обучающихся с инвалидностью и ОВЗ различных нозологических групп;</a:t>
            </a:r>
          </a:p>
          <a:p>
            <a:pPr marL="0" indent="0">
              <a:buNone/>
            </a:pPr>
            <a:r>
              <a:rPr lang="ru-RU" sz="1400" dirty="0"/>
              <a:t>- о вариантах и формах обратной связи (в том числе ориентированных на учет особых образовательных потребностей обучающихся с инвалидностью и ОВЗ), способов визуального взаимодействия педагогических работников и обучающихся (видеоконференциях, скайпе, </a:t>
            </a:r>
            <a:r>
              <a:rPr lang="ru-RU" sz="1400" dirty="0" err="1"/>
              <a:t>zoom</a:t>
            </a:r>
            <a:r>
              <a:rPr lang="ru-RU" sz="1400" dirty="0"/>
              <a:t>, </a:t>
            </a:r>
            <a:r>
              <a:rPr lang="ru-RU" sz="1400" dirty="0" err="1"/>
              <a:t>вебинарах</a:t>
            </a:r>
            <a:r>
              <a:rPr lang="ru-RU" sz="1400" dirty="0"/>
              <a:t> и других инструментов для обучения);</a:t>
            </a:r>
          </a:p>
          <a:p>
            <a:pPr marL="0" indent="0">
              <a:buNone/>
            </a:pPr>
            <a:r>
              <a:rPr lang="ru-RU" sz="1400" dirty="0"/>
              <a:t>- о расписании и графике </a:t>
            </a:r>
            <a:r>
              <a:rPr lang="ru-RU" sz="1400" dirty="0" smtClean="0"/>
              <a:t>текущей/промежуточной </a:t>
            </a:r>
            <a:r>
              <a:rPr lang="ru-RU" sz="1400" dirty="0"/>
              <a:t>аттестации для каждой группы обучающихся в соответствии с вводимой для них формой образовательного процесса и возможностями индивидуального учебного плана для отдельных категорий обучающихся, в том числе для лиц с инвалидностью и ОВЗ;</a:t>
            </a:r>
          </a:p>
          <a:p>
            <a:pPr marL="0" indent="0">
              <a:buNone/>
            </a:pPr>
            <a:r>
              <a:rPr lang="ru-RU" sz="1400" dirty="0"/>
              <a:t>- о порядке оказания учебно-методической помощи обучающимся, в том числе в форме индивидуальных консультаций, оказываемых дистанционно с использованием информационных и телекоммуникационных технологий (включая вопросы удовлетворения особых образовательных потребностей).</a:t>
            </a:r>
          </a:p>
          <a:p>
            <a:pPr marL="0" indent="0">
              <a:buNone/>
            </a:pPr>
            <a:r>
              <a:rPr lang="ru-RU" sz="1400" dirty="0"/>
              <a:t>- о контрольных точках и времени (</a:t>
            </a:r>
            <a:r>
              <a:rPr lang="en-US" sz="1400" dirty="0"/>
              <a:t>deadline</a:t>
            </a:r>
            <a:r>
              <a:rPr lang="ru-RU" sz="1400" dirty="0"/>
              <a:t>) предоставления от обучающихся обратной связи, в том числе контрольных мероприятиях по оценке освоения частей образовательной программы в соответствии с установленным графиком учебного процесса и адаптированными форматами вариативных способов оценивания отдельных категорий обучающихся, в частности лиц с инвалидностью и ОВЗ (при наличии).</a:t>
            </a:r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14933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405933"/>
            <a:ext cx="8088406" cy="1325563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>Информация о действующих электронных </a:t>
            </a:r>
            <a:r>
              <a:rPr lang="ru-RU" sz="3200" b="1" dirty="0" smtClean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>ресурсах </a:t>
            </a:r>
            <a:r>
              <a:rPr lang="ru-RU" sz="32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>по </a:t>
            </a:r>
            <a:r>
              <a:rPr lang="ru-RU" sz="3200" b="1" dirty="0" smtClean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>общеобразовательным дисциплинам</a:t>
            </a:r>
            <a:r>
              <a:rPr lang="ru-RU" sz="4400" b="1" dirty="0" smtClean="0"/>
              <a:t> 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229037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Российская электронная школа. </a:t>
            </a:r>
            <a:r>
              <a:rPr lang="ru-RU" sz="2400" dirty="0" err="1" smtClean="0"/>
              <a:t>Видеоуроки</a:t>
            </a:r>
            <a:r>
              <a:rPr lang="ru-RU" sz="2400" dirty="0" smtClean="0"/>
              <a:t> и тренажеры по всем учебным предметам. </a:t>
            </a:r>
            <a:r>
              <a:rPr lang="en-US" sz="2400" u="sng" dirty="0" smtClean="0">
                <a:hlinkClick r:id="rId2"/>
              </a:rPr>
              <a:t>https</a:t>
            </a:r>
            <a:r>
              <a:rPr lang="ru-RU" sz="2400" u="sng" dirty="0" smtClean="0">
                <a:hlinkClick r:id="rId2"/>
              </a:rPr>
              <a:t>://</a:t>
            </a:r>
            <a:r>
              <a:rPr lang="en-US" sz="2400" u="sng" dirty="0" err="1" smtClean="0">
                <a:hlinkClick r:id="rId2"/>
              </a:rPr>
              <a:t>resh</a:t>
            </a:r>
            <a:r>
              <a:rPr lang="ru-RU" sz="2400" u="sng" dirty="0" smtClean="0">
                <a:hlinkClick r:id="rId2"/>
              </a:rPr>
              <a:t>.</a:t>
            </a:r>
            <a:r>
              <a:rPr lang="en-US" sz="2400" u="sng" dirty="0" err="1" smtClean="0">
                <a:hlinkClick r:id="rId2"/>
              </a:rPr>
              <a:t>edu</a:t>
            </a:r>
            <a:r>
              <a:rPr lang="ru-RU" sz="2400" u="sng" dirty="0" smtClean="0">
                <a:hlinkClick r:id="rId2"/>
              </a:rPr>
              <a:t>.</a:t>
            </a:r>
            <a:r>
              <a:rPr lang="en-US" sz="2400" u="sng" dirty="0" err="1" smtClean="0">
                <a:hlinkClick r:id="rId2"/>
              </a:rPr>
              <a:t>ru</a:t>
            </a:r>
            <a:r>
              <a:rPr lang="en-US" sz="2400" u="sng" dirty="0" smtClean="0"/>
              <a:t>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Московская электронная школа. </a:t>
            </a:r>
            <a:r>
              <a:rPr lang="ru-RU" sz="2400" dirty="0" err="1" smtClean="0"/>
              <a:t>Видеоуроки</a:t>
            </a:r>
            <a:r>
              <a:rPr lang="ru-RU" sz="2400" dirty="0" smtClean="0"/>
              <a:t>, сценарии уроков. </a:t>
            </a:r>
            <a:r>
              <a:rPr lang="ru-RU" sz="2400" u="sng" dirty="0" smtClean="0">
                <a:hlinkClick r:id="rId3"/>
              </a:rPr>
              <a:t>https://</a:t>
            </a:r>
            <a:r>
              <a:rPr lang="en-US" sz="2400" u="sng" dirty="0" err="1" smtClean="0">
                <a:hlinkClick r:id="rId3"/>
              </a:rPr>
              <a:t>uchebnik</a:t>
            </a:r>
            <a:r>
              <a:rPr lang="ru-RU" sz="2400" u="sng" dirty="0" smtClean="0">
                <a:hlinkClick r:id="rId3"/>
              </a:rPr>
              <a:t>.</a:t>
            </a:r>
            <a:r>
              <a:rPr lang="en-US" sz="2400" u="sng" dirty="0" err="1" smtClean="0">
                <a:hlinkClick r:id="rId3"/>
              </a:rPr>
              <a:t>mos</a:t>
            </a:r>
            <a:r>
              <a:rPr lang="ru-RU" sz="2400" u="sng" dirty="0" smtClean="0">
                <a:hlinkClick r:id="rId3"/>
              </a:rPr>
              <a:t>.</a:t>
            </a:r>
            <a:r>
              <a:rPr lang="en-US" sz="2400" u="sng" dirty="0" err="1" smtClean="0">
                <a:hlinkClick r:id="rId3"/>
              </a:rPr>
              <a:t>ru</a:t>
            </a:r>
            <a:r>
              <a:rPr lang="ru-RU" sz="2400" u="sng" dirty="0" smtClean="0">
                <a:hlinkClick r:id="rId3"/>
              </a:rPr>
              <a:t>/</a:t>
            </a:r>
            <a:r>
              <a:rPr lang="en-US" sz="2400" u="sng" dirty="0" smtClean="0">
                <a:hlinkClick r:id="rId3"/>
              </a:rPr>
              <a:t>catalogue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Портал дистанционного обучения. Интерактивные </a:t>
            </a:r>
            <a:r>
              <a:rPr lang="ru-RU" sz="2400" dirty="0" err="1" smtClean="0"/>
              <a:t>курсы.</a:t>
            </a:r>
            <a:r>
              <a:rPr lang="ru-RU" sz="2400" u="sng" dirty="0" err="1" smtClean="0">
                <a:hlinkClick r:id="rId4"/>
              </a:rPr>
              <a:t>https</a:t>
            </a:r>
            <a:r>
              <a:rPr lang="ru-RU" sz="2400" u="sng" dirty="0" smtClean="0">
                <a:hlinkClick r:id="rId4"/>
              </a:rPr>
              <a:t>://</a:t>
            </a:r>
            <a:r>
              <a:rPr lang="en-US" sz="2400" u="sng" dirty="0" smtClean="0">
                <a:hlinkClick r:id="rId4"/>
              </a:rPr>
              <a:t>do</a:t>
            </a:r>
            <a:r>
              <a:rPr lang="ru-RU" sz="2400" u="sng" dirty="0" smtClean="0">
                <a:hlinkClick r:id="rId4"/>
              </a:rPr>
              <a:t>2.</a:t>
            </a:r>
            <a:r>
              <a:rPr lang="en-US" sz="2400" u="sng" dirty="0" err="1" smtClean="0">
                <a:hlinkClick r:id="rId4"/>
              </a:rPr>
              <a:t>rcokoit</a:t>
            </a:r>
            <a:r>
              <a:rPr lang="ru-RU" sz="2400" u="sng" dirty="0" smtClean="0">
                <a:hlinkClick r:id="rId4"/>
              </a:rPr>
              <a:t>.</a:t>
            </a:r>
            <a:r>
              <a:rPr lang="ru-RU" sz="2400" u="sng" dirty="0" err="1" smtClean="0">
                <a:hlinkClick r:id="rId4"/>
              </a:rPr>
              <a:t>ru</a:t>
            </a:r>
            <a:r>
              <a:rPr lang="ru-RU" sz="2400" dirty="0" smtClean="0"/>
              <a:t> </a:t>
            </a:r>
          </a:p>
          <a:p>
            <a:pPr marL="0" indent="0">
              <a:buNone/>
            </a:pPr>
            <a:r>
              <a:rPr lang="ru-RU" sz="2400" dirty="0" smtClean="0"/>
              <a:t>Площадка Образовательного центра «Сириус».</a:t>
            </a:r>
            <a:r>
              <a:rPr lang="ru-RU" sz="2400" u="sng" dirty="0" smtClean="0">
                <a:hlinkClick r:id="rId5"/>
              </a:rPr>
              <a:t>https://</a:t>
            </a:r>
            <a:r>
              <a:rPr lang="en-US" sz="2400" u="sng" dirty="0" err="1" smtClean="0">
                <a:hlinkClick r:id="rId5"/>
              </a:rPr>
              <a:t>edu</a:t>
            </a:r>
            <a:r>
              <a:rPr lang="ru-RU" sz="2400" u="sng" dirty="0" smtClean="0">
                <a:hlinkClick r:id="rId5"/>
              </a:rPr>
              <a:t>.</a:t>
            </a:r>
            <a:r>
              <a:rPr lang="en-US" sz="2400" u="sng" dirty="0" err="1" smtClean="0">
                <a:hlinkClick r:id="rId5"/>
              </a:rPr>
              <a:t>sirius</a:t>
            </a:r>
            <a:r>
              <a:rPr lang="ru-RU" sz="2400" u="sng" dirty="0" smtClean="0">
                <a:hlinkClick r:id="rId5"/>
              </a:rPr>
              <a:t>.</a:t>
            </a:r>
            <a:r>
              <a:rPr lang="en-US" sz="2400" u="sng" dirty="0" smtClean="0">
                <a:hlinkClick r:id="rId5"/>
              </a:rPr>
              <a:t>online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 smtClean="0"/>
              <a:t>Интернет урок. Библиотека </a:t>
            </a:r>
            <a:r>
              <a:rPr lang="ru-RU" sz="2400" dirty="0" err="1" smtClean="0"/>
              <a:t>видеоуроков</a:t>
            </a:r>
            <a:r>
              <a:rPr lang="ru-RU" sz="2400" dirty="0" smtClean="0"/>
              <a:t>.  </a:t>
            </a:r>
            <a:r>
              <a:rPr lang="ru-RU" sz="2400" u="sng" dirty="0" smtClean="0">
                <a:hlinkClick r:id="rId6"/>
              </a:rPr>
              <a:t>https://</a:t>
            </a:r>
            <a:r>
              <a:rPr lang="en-US" sz="2400" u="sng" dirty="0" err="1" smtClean="0">
                <a:hlinkClick r:id="rId6"/>
              </a:rPr>
              <a:t>interneturok</a:t>
            </a:r>
            <a:r>
              <a:rPr lang="ru-RU" sz="2400" u="sng" dirty="0" smtClean="0">
                <a:hlinkClick r:id="rId6"/>
              </a:rPr>
              <a:t>.</a:t>
            </a:r>
            <a:r>
              <a:rPr lang="ru-RU" sz="2400" u="sng" dirty="0" err="1" smtClean="0">
                <a:hlinkClick r:id="rId6"/>
              </a:rPr>
              <a:t>ru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err="1" smtClean="0"/>
              <a:t>ЯКласс</a:t>
            </a:r>
            <a:r>
              <a:rPr lang="ru-RU" sz="2400" dirty="0" smtClean="0"/>
              <a:t>. </a:t>
            </a:r>
            <a:r>
              <a:rPr lang="ru-RU" sz="2400" dirty="0" err="1" smtClean="0"/>
              <a:t>Видеоуроки</a:t>
            </a:r>
            <a:r>
              <a:rPr lang="ru-RU" sz="2400" dirty="0" smtClean="0"/>
              <a:t> и тренажеры. </a:t>
            </a:r>
            <a:r>
              <a:rPr lang="ru-RU" sz="2400" u="sng" dirty="0" smtClean="0">
                <a:hlinkClick r:id="rId7"/>
              </a:rPr>
              <a:t>https://</a:t>
            </a:r>
            <a:r>
              <a:rPr lang="en-US" sz="2400" u="sng" dirty="0" smtClean="0">
                <a:hlinkClick r:id="rId7"/>
              </a:rPr>
              <a:t>www</a:t>
            </a:r>
            <a:r>
              <a:rPr lang="ru-RU" sz="2400" u="sng" dirty="0" smtClean="0">
                <a:hlinkClick r:id="rId7"/>
              </a:rPr>
              <a:t>.</a:t>
            </a:r>
            <a:r>
              <a:rPr lang="en-US" sz="2400" u="sng" dirty="0" err="1" smtClean="0">
                <a:hlinkClick r:id="rId7"/>
              </a:rPr>
              <a:t>yaklass</a:t>
            </a:r>
            <a:r>
              <a:rPr lang="ru-RU" sz="2400" u="sng" dirty="0" smtClean="0">
                <a:hlinkClick r:id="rId7"/>
              </a:rPr>
              <a:t>.</a:t>
            </a:r>
            <a:r>
              <a:rPr lang="en-US" sz="2400" u="sng" dirty="0" err="1" smtClean="0">
                <a:hlinkClick r:id="rId7"/>
              </a:rPr>
              <a:t>ru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933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389" y="1021976"/>
            <a:ext cx="8969188" cy="4993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 </a:t>
            </a:r>
            <a:r>
              <a:rPr lang="ru-RU" sz="1600" dirty="0" smtClean="0"/>
              <a:t>Образовательная </a:t>
            </a:r>
            <a:r>
              <a:rPr lang="ru-RU" sz="1600" dirty="0"/>
              <a:t>платформа «</a:t>
            </a:r>
            <a:r>
              <a:rPr lang="ru-RU" sz="1600" dirty="0" err="1"/>
              <a:t>Юрайт</a:t>
            </a:r>
            <a:r>
              <a:rPr lang="ru-RU" sz="1600" dirty="0"/>
              <a:t>» </a:t>
            </a:r>
            <a:r>
              <a:rPr lang="ru-RU" sz="1600" u="sng" dirty="0">
                <a:hlinkClick r:id="rId2"/>
              </a:rPr>
              <a:t>https://urait.ru/news/1064</a:t>
            </a:r>
            <a:endParaRPr lang="ru-RU" sz="1600" dirty="0" smtClean="0">
              <a:effectLst/>
            </a:endParaRPr>
          </a:p>
          <a:p>
            <a:pPr marL="0" indent="0">
              <a:buNone/>
            </a:pPr>
            <a:r>
              <a:rPr lang="ru-RU" sz="1600" dirty="0"/>
              <a:t>ЭОС «Русское слово» </a:t>
            </a:r>
            <a:r>
              <a:rPr lang="ru-RU" sz="1600" u="sng" dirty="0">
                <a:hlinkClick r:id="rId3"/>
              </a:rPr>
              <a:t>https://forms.yandex.ru/u/5e6f667c2f089d0b3be3ed6a/</a:t>
            </a:r>
            <a:r>
              <a:rPr lang="ru-RU" sz="1600" u="sng" dirty="0"/>
              <a:t>  </a:t>
            </a:r>
            <a:endParaRPr lang="ru-RU" sz="1600" dirty="0" smtClean="0">
              <a:effectLst/>
            </a:endParaRPr>
          </a:p>
          <a:p>
            <a:pPr marL="0" indent="0">
              <a:buNone/>
            </a:pPr>
            <a:r>
              <a:rPr lang="ru-RU" sz="1600" dirty="0"/>
              <a:t>ЭБС </a:t>
            </a:r>
            <a:r>
              <a:rPr lang="ru-RU" sz="1600" dirty="0" err="1"/>
              <a:t>Знаниум</a:t>
            </a:r>
            <a:r>
              <a:rPr lang="ru-RU" sz="1600" dirty="0"/>
              <a:t> </a:t>
            </a:r>
            <a:r>
              <a:rPr lang="ru-RU" sz="1600" u="sng" dirty="0">
                <a:hlinkClick r:id="rId4"/>
              </a:rPr>
              <a:t>https://new.znanium.com/collections/basic</a:t>
            </a:r>
            <a:endParaRPr lang="ru-RU" sz="1600" dirty="0" smtClean="0">
              <a:effectLst/>
            </a:endParaRPr>
          </a:p>
          <a:p>
            <a:pPr marL="0" indent="0">
              <a:buNone/>
            </a:pPr>
            <a:r>
              <a:rPr lang="ru-RU" sz="1600" dirty="0"/>
              <a:t>Информационный ресурс издательского дома «Академия» </a:t>
            </a:r>
            <a:r>
              <a:rPr lang="ru-RU" sz="1600" u="sng" dirty="0">
                <a:hlinkClick r:id="rId5"/>
              </a:rPr>
              <a:t>https://www.academia-moscow.ru/</a:t>
            </a:r>
            <a:r>
              <a:rPr lang="ru-RU" sz="1600" u="sng" dirty="0"/>
              <a:t> </a:t>
            </a:r>
            <a:endParaRPr lang="ru-RU" sz="1600" dirty="0" smtClean="0">
              <a:effectLst/>
            </a:endParaRPr>
          </a:p>
          <a:p>
            <a:pPr marL="0" indent="0">
              <a:buNone/>
            </a:pPr>
            <a:r>
              <a:rPr lang="ru-RU" sz="1600" dirty="0"/>
              <a:t>Образовательные ресурсы Академии </a:t>
            </a:r>
            <a:r>
              <a:rPr lang="ru-RU" sz="1600" dirty="0" err="1"/>
              <a:t>Ворлдскиллс</a:t>
            </a:r>
            <a:r>
              <a:rPr lang="ru-RU" sz="1600" dirty="0"/>
              <a:t> Россия</a:t>
            </a:r>
            <a:endParaRPr lang="ru-RU" sz="1600" dirty="0" smtClean="0">
              <a:effectLst/>
            </a:endParaRPr>
          </a:p>
          <a:p>
            <a:pPr marL="0" indent="0">
              <a:buNone/>
            </a:pPr>
            <a:r>
              <a:rPr lang="en-US" sz="1600" u="sng" dirty="0">
                <a:hlinkClick r:id="rId6"/>
              </a:rPr>
              <a:t>https</a:t>
            </a:r>
            <a:r>
              <a:rPr lang="ru-RU" sz="1600" u="sng" dirty="0">
                <a:hlinkClick r:id="rId6"/>
              </a:rPr>
              <a:t>://</a:t>
            </a:r>
            <a:r>
              <a:rPr lang="en-US" sz="1600" u="sng" dirty="0" err="1">
                <a:hlinkClick r:id="rId6"/>
              </a:rPr>
              <a:t>worldskillsacademy</a:t>
            </a:r>
            <a:r>
              <a:rPr lang="ru-RU" sz="1600" u="sng" dirty="0">
                <a:hlinkClick r:id="rId6"/>
              </a:rPr>
              <a:t>.</a:t>
            </a:r>
            <a:r>
              <a:rPr lang="en-US" sz="1600" u="sng" dirty="0" err="1">
                <a:hlinkClick r:id="rId6"/>
              </a:rPr>
              <a:t>ru</a:t>
            </a:r>
            <a:r>
              <a:rPr lang="ru-RU" sz="1600" u="sng" dirty="0">
                <a:hlinkClick r:id="rId6"/>
              </a:rPr>
              <a:t>/#/</a:t>
            </a:r>
            <a:r>
              <a:rPr lang="en-US" sz="1600" u="sng" dirty="0">
                <a:hlinkClick r:id="rId6"/>
              </a:rPr>
              <a:t>programs</a:t>
            </a:r>
            <a:r>
              <a:rPr lang="en-US" sz="1600" u="sng" dirty="0"/>
              <a:t> </a:t>
            </a:r>
            <a:endParaRPr lang="ru-RU" sz="1600" u="sng" dirty="0" smtClean="0"/>
          </a:p>
          <a:p>
            <a:pPr marL="0" indent="0">
              <a:buNone/>
            </a:pPr>
            <a:r>
              <a:rPr lang="ru-RU" sz="1600" dirty="0"/>
              <a:t>ЭБС Лань </a:t>
            </a:r>
            <a:r>
              <a:rPr lang="en-US" sz="1600" dirty="0" smtClean="0">
                <a:hlinkClick r:id="rId7"/>
              </a:rPr>
              <a:t>https://e.lanbook.com/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Федеральный </a:t>
            </a:r>
            <a:r>
              <a:rPr lang="ru-RU" sz="1600" dirty="0"/>
              <a:t>центр электронных образовательных ресурсов </a:t>
            </a:r>
            <a:r>
              <a:rPr lang="en-US" sz="1600" dirty="0">
                <a:hlinkClick r:id="rId8"/>
              </a:rPr>
              <a:t>http</a:t>
            </a:r>
            <a:r>
              <a:rPr lang="ru-RU" sz="1600" dirty="0">
                <a:hlinkClick r:id="rId8"/>
              </a:rPr>
              <a:t>://</a:t>
            </a:r>
            <a:r>
              <a:rPr lang="en-US" sz="1600" dirty="0" err="1">
                <a:hlinkClick r:id="rId8"/>
              </a:rPr>
              <a:t>fcior</a:t>
            </a:r>
            <a:r>
              <a:rPr lang="ru-RU" sz="1600" dirty="0">
                <a:hlinkClick r:id="rId8"/>
              </a:rPr>
              <a:t>.</a:t>
            </a:r>
            <a:r>
              <a:rPr lang="en-US" sz="1600" dirty="0" err="1">
                <a:hlinkClick r:id="rId8"/>
              </a:rPr>
              <a:t>edu</a:t>
            </a:r>
            <a:r>
              <a:rPr lang="ru-RU" sz="1600" dirty="0">
                <a:hlinkClick r:id="rId8"/>
              </a:rPr>
              <a:t>.</a:t>
            </a:r>
            <a:r>
              <a:rPr lang="en-US" sz="1600" dirty="0" err="1">
                <a:hlinkClick r:id="rId8"/>
              </a:rPr>
              <a:t>ru</a:t>
            </a:r>
            <a:endParaRPr lang="ru-RU" sz="1600" dirty="0" smtClean="0">
              <a:effectLst/>
            </a:endParaRPr>
          </a:p>
          <a:p>
            <a:pPr marL="0" indent="0">
              <a:buNone/>
            </a:pPr>
            <a:r>
              <a:rPr lang="ru-RU" sz="1600" dirty="0"/>
              <a:t>Единое окно доступа к образовательным ресурсам  </a:t>
            </a:r>
            <a:r>
              <a:rPr lang="en-US" sz="1600" dirty="0">
                <a:hlinkClick r:id="rId9"/>
              </a:rPr>
              <a:t>http</a:t>
            </a:r>
            <a:r>
              <a:rPr lang="ru-RU" sz="1600" dirty="0">
                <a:hlinkClick r:id="rId9"/>
              </a:rPr>
              <a:t>://</a:t>
            </a:r>
            <a:r>
              <a:rPr lang="en-US" sz="1600" dirty="0">
                <a:hlinkClick r:id="rId9"/>
              </a:rPr>
              <a:t>window</a:t>
            </a:r>
            <a:r>
              <a:rPr lang="ru-RU" sz="1600" dirty="0">
                <a:hlinkClick r:id="rId9"/>
              </a:rPr>
              <a:t>.</a:t>
            </a:r>
            <a:r>
              <a:rPr lang="en-US" sz="1600" dirty="0" err="1">
                <a:hlinkClick r:id="rId9"/>
              </a:rPr>
              <a:t>edu</a:t>
            </a:r>
            <a:r>
              <a:rPr lang="ru-RU" sz="1600" dirty="0">
                <a:hlinkClick r:id="rId9"/>
              </a:rPr>
              <a:t>.</a:t>
            </a:r>
            <a:r>
              <a:rPr lang="en-US" sz="1600" dirty="0" err="1">
                <a:hlinkClick r:id="rId9"/>
              </a:rPr>
              <a:t>ru</a:t>
            </a:r>
            <a:endParaRPr lang="ru-RU" sz="1600" dirty="0" smtClean="0">
              <a:effectLst/>
            </a:endParaRPr>
          </a:p>
          <a:p>
            <a:pPr marL="0" indent="0">
              <a:buNone/>
            </a:pPr>
            <a:r>
              <a:rPr lang="ru-RU" sz="1600" dirty="0"/>
              <a:t>Единая коллекция цифровых образовательных ресурсов </a:t>
            </a:r>
            <a:endParaRPr lang="ru-RU" sz="1600" dirty="0" smtClean="0">
              <a:effectLst/>
            </a:endParaRPr>
          </a:p>
          <a:p>
            <a:pPr marL="0" indent="0">
              <a:buNone/>
            </a:pPr>
            <a:r>
              <a:rPr lang="en-US" sz="1600" dirty="0"/>
              <a:t>http</a:t>
            </a:r>
            <a:r>
              <a:rPr lang="ru-RU" sz="1600" dirty="0"/>
              <a:t>://</a:t>
            </a:r>
            <a:r>
              <a:rPr lang="en-US" sz="1600" dirty="0"/>
              <a:t>school</a:t>
            </a:r>
            <a:r>
              <a:rPr lang="ru-RU" sz="1600" dirty="0"/>
              <a:t>-</a:t>
            </a:r>
            <a:r>
              <a:rPr lang="en-US" sz="1600" dirty="0"/>
              <a:t>collection</a:t>
            </a:r>
            <a:r>
              <a:rPr lang="ru-RU" sz="1600" dirty="0"/>
              <a:t>.</a:t>
            </a:r>
            <a:r>
              <a:rPr lang="en-US" sz="1600" dirty="0" err="1"/>
              <a:t>edu</a:t>
            </a:r>
            <a:r>
              <a:rPr lang="ru-RU" sz="1600" dirty="0"/>
              <a:t>.</a:t>
            </a:r>
            <a:r>
              <a:rPr lang="en-US" sz="1600" dirty="0" err="1"/>
              <a:t>ru</a:t>
            </a:r>
            <a:endParaRPr lang="ru-RU" sz="1600" dirty="0" smtClean="0">
              <a:effectLst/>
            </a:endParaRPr>
          </a:p>
          <a:p>
            <a:pPr marL="0" indent="0">
              <a:buNone/>
            </a:pPr>
            <a:r>
              <a:rPr lang="ru-RU" sz="1600" dirty="0"/>
              <a:t>Электронно-библиотечная система от правообладателя </a:t>
            </a:r>
            <a:r>
              <a:rPr lang="en-US" sz="1600" dirty="0">
                <a:hlinkClick r:id="rId10"/>
              </a:rPr>
              <a:t>https</a:t>
            </a:r>
            <a:r>
              <a:rPr lang="ru-RU" sz="1600" dirty="0">
                <a:hlinkClick r:id="rId10"/>
              </a:rPr>
              <a:t>://</a:t>
            </a:r>
            <a:r>
              <a:rPr lang="en-US" sz="1600" dirty="0">
                <a:hlinkClick r:id="rId10"/>
              </a:rPr>
              <a:t>www</a:t>
            </a:r>
            <a:r>
              <a:rPr lang="ru-RU" sz="1600" dirty="0">
                <a:hlinkClick r:id="rId10"/>
              </a:rPr>
              <a:t>.</a:t>
            </a:r>
            <a:r>
              <a:rPr lang="en-US" sz="1600" dirty="0">
                <a:hlinkClick r:id="rId10"/>
              </a:rPr>
              <a:t>book</a:t>
            </a:r>
            <a:r>
              <a:rPr lang="ru-RU" sz="1600" dirty="0">
                <a:hlinkClick r:id="rId10"/>
              </a:rPr>
              <a:t>.</a:t>
            </a:r>
            <a:r>
              <a:rPr lang="en-US" sz="1600" dirty="0" err="1">
                <a:hlinkClick r:id="rId10"/>
              </a:rPr>
              <a:t>ru</a:t>
            </a:r>
            <a:endParaRPr lang="ru-RU" sz="1600" dirty="0" smtClean="0">
              <a:effectLst/>
            </a:endParaRPr>
          </a:p>
          <a:p>
            <a:pPr marL="0" indent="0">
              <a:buNone/>
            </a:pPr>
            <a:r>
              <a:rPr lang="ru-RU" sz="1600" dirty="0"/>
              <a:t>Федеральный центр информационно-образовательных ресурсов </a:t>
            </a:r>
            <a:r>
              <a:rPr lang="en-US" sz="1600" dirty="0">
                <a:hlinkClick r:id="rId11"/>
              </a:rPr>
              <a:t>https</a:t>
            </a:r>
            <a:r>
              <a:rPr lang="ru-RU" sz="1600" dirty="0">
                <a:hlinkClick r:id="rId11"/>
              </a:rPr>
              <a:t>://</a:t>
            </a:r>
            <a:r>
              <a:rPr lang="en-US" sz="1600" dirty="0">
                <a:hlinkClick r:id="rId11"/>
              </a:rPr>
              <a:t>college</a:t>
            </a:r>
            <a:r>
              <a:rPr lang="ru-RU" sz="1600" dirty="0">
                <a:hlinkClick r:id="rId11"/>
              </a:rPr>
              <a:t>.</a:t>
            </a:r>
            <a:r>
              <a:rPr lang="en-US" sz="1600" dirty="0" err="1">
                <a:hlinkClick r:id="rId11"/>
              </a:rPr>
              <a:t>ru</a:t>
            </a:r>
            <a:r>
              <a:rPr lang="ru-RU" sz="1600" dirty="0">
                <a:hlinkClick r:id="rId11"/>
              </a:rPr>
              <a:t>/</a:t>
            </a:r>
            <a:endParaRPr lang="ru-RU" sz="1600" dirty="0" smtClean="0">
              <a:effectLst/>
            </a:endParaRPr>
          </a:p>
          <a:p>
            <a:pPr marL="0" indent="0">
              <a:buNone/>
            </a:pPr>
            <a:r>
              <a:rPr lang="ru-RU" sz="1600" dirty="0" err="1"/>
              <a:t>Медиатека</a:t>
            </a:r>
            <a:r>
              <a:rPr lang="ru-RU" sz="1600" dirty="0"/>
              <a:t> образовательных ресурсов </a:t>
            </a:r>
            <a:r>
              <a:rPr lang="en-US" sz="1600" dirty="0">
                <a:hlinkClick r:id="rId12"/>
              </a:rPr>
              <a:t>http</a:t>
            </a:r>
            <a:r>
              <a:rPr lang="ru-RU" sz="1600" dirty="0">
                <a:hlinkClick r:id="rId12"/>
              </a:rPr>
              <a:t>://</a:t>
            </a:r>
            <a:r>
              <a:rPr lang="en-US" sz="1600" dirty="0">
                <a:hlinkClick r:id="rId12"/>
              </a:rPr>
              <a:t>store</a:t>
            </a:r>
            <a:r>
              <a:rPr lang="ru-RU" sz="1600" dirty="0">
                <a:hlinkClick r:id="rId12"/>
              </a:rPr>
              <a:t>.</a:t>
            </a:r>
            <a:r>
              <a:rPr lang="en-US" sz="1600" dirty="0" err="1">
                <a:hlinkClick r:id="rId12"/>
              </a:rPr>
              <a:t>temocenter</a:t>
            </a:r>
            <a:r>
              <a:rPr lang="ru-RU" sz="1600" dirty="0">
                <a:hlinkClick r:id="rId12"/>
              </a:rPr>
              <a:t>.</a:t>
            </a:r>
            <a:r>
              <a:rPr lang="en-US" sz="1600" dirty="0" err="1">
                <a:hlinkClick r:id="rId12"/>
              </a:rPr>
              <a:t>ru</a:t>
            </a:r>
            <a:r>
              <a:rPr lang="ru-RU" sz="1600" dirty="0">
                <a:hlinkClick r:id="rId12"/>
              </a:rPr>
              <a:t>/</a:t>
            </a:r>
            <a:endParaRPr lang="ru-RU" sz="1600" dirty="0" smtClean="0">
              <a:effectLst/>
            </a:endParaRPr>
          </a:p>
          <a:p>
            <a:pPr marL="0" indent="0">
              <a:buNone/>
            </a:pPr>
            <a:r>
              <a:rPr lang="ru-RU" sz="1600" dirty="0" err="1"/>
              <a:t>Инфоурок</a:t>
            </a:r>
            <a:r>
              <a:rPr lang="ru-RU" sz="1600" dirty="0"/>
              <a:t>	</a:t>
            </a:r>
            <a:r>
              <a:rPr lang="en-US" sz="1600" dirty="0">
                <a:hlinkClick r:id="rId13"/>
              </a:rPr>
              <a:t>https</a:t>
            </a:r>
            <a:r>
              <a:rPr lang="ru-RU" sz="1600" dirty="0">
                <a:hlinkClick r:id="rId13"/>
              </a:rPr>
              <a:t>://</a:t>
            </a:r>
            <a:r>
              <a:rPr lang="en-US" sz="1600" dirty="0" err="1">
                <a:hlinkClick r:id="rId13"/>
              </a:rPr>
              <a:t>infourok</a:t>
            </a:r>
            <a:r>
              <a:rPr lang="ru-RU" sz="1600" dirty="0">
                <a:hlinkClick r:id="rId13"/>
              </a:rPr>
              <a:t>.</a:t>
            </a:r>
            <a:r>
              <a:rPr lang="en-US" sz="1600" dirty="0" err="1">
                <a:hlinkClick r:id="rId13"/>
              </a:rPr>
              <a:t>ru</a:t>
            </a:r>
            <a:endParaRPr lang="ru-RU" sz="1600" dirty="0" smtClean="0">
              <a:effectLst/>
            </a:endParaRPr>
          </a:p>
          <a:p>
            <a:pPr marL="0" indent="0">
              <a:buNone/>
            </a:pPr>
            <a:r>
              <a:rPr lang="ru-RU" sz="1600" dirty="0"/>
              <a:t>АРТ консервация	</a:t>
            </a:r>
            <a:r>
              <a:rPr lang="ru-RU" sz="1600" dirty="0">
                <a:hlinkClick r:id="rId14"/>
              </a:rPr>
              <a:t>http://art-con.ru/</a:t>
            </a:r>
            <a:endParaRPr lang="ru-RU" sz="1600" dirty="0" smtClean="0">
              <a:effectLst/>
            </a:endParaRPr>
          </a:p>
          <a:p>
            <a:pPr marL="0" indent="0">
              <a:buNone/>
            </a:pPr>
            <a:r>
              <a:rPr lang="ru-RU" sz="1600" dirty="0"/>
              <a:t>Библиотека МЭШ </a:t>
            </a:r>
            <a:r>
              <a:rPr lang="ru-RU" sz="1600" dirty="0">
                <a:hlinkClick r:id="rId15"/>
              </a:rPr>
              <a:t>https://uchebnik.mos.ru/catalogue</a:t>
            </a:r>
            <a:endParaRPr lang="ru-RU" sz="1600" dirty="0" smtClean="0">
              <a:effectLst/>
            </a:endParaRPr>
          </a:p>
          <a:p>
            <a:pPr marL="0" indent="0">
              <a:buNone/>
            </a:pPr>
            <a:r>
              <a:rPr lang="ru-RU" sz="1600" dirty="0"/>
              <a:t>Цифровая образовательная платформа московских колледжей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https://spo.mosmetod.ru/distant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41244" y="163979"/>
            <a:ext cx="7886700" cy="62865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>Информация о действующих электронных </a:t>
            </a:r>
            <a:r>
              <a:rPr lang="ru-RU" sz="3200" b="1" dirty="0" smtClean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>ресурсах для реализации программ  в СПО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918" y="23432"/>
            <a:ext cx="8848163" cy="1325563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«Горячая линия» по вопросам методической поддержки образовательных организаций.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919" y="1348995"/>
            <a:ext cx="8996081" cy="5318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4500" algn="just">
              <a:lnSpc>
                <a:spcPct val="107000"/>
              </a:lnSpc>
              <a:spcBef>
                <a:spcPts val="1200"/>
              </a:spcBef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(977) 978-29-69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444500" algn="just">
              <a:lnSpc>
                <a:spcPct val="107000"/>
              </a:lnSpc>
              <a:spcBef>
                <a:spcPts val="1200"/>
              </a:spcBef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(977) 978-30-31.</a:t>
            </a:r>
            <a:endParaRPr lang="ru-RU" sz="1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4500" algn="just">
              <a:lnSpc>
                <a:spcPct val="107000"/>
              </a:lnSpc>
              <a:spcBef>
                <a:spcPts val="1200"/>
              </a:spcBef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лиц с ограниченными возможностями здоровья и инвалидов, обучающихся в профессиональных образовательных организациях, а также по вопросам движения «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Абилимпикс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работает специальная линия по телефону: +7 (985) 457-67-15</a:t>
            </a:r>
            <a:endParaRPr lang="ru-RU" sz="1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4500" algn="just">
              <a:lnSpc>
                <a:spcPct val="107000"/>
              </a:lnSpc>
              <a:spcBef>
                <a:spcPts val="1200"/>
              </a:spcBef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Адрес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электронной почты Центра развития профессионального образования по вопросам реализации основных образовательных программ среднего профессионального образования: fgos-top50@mail.ru</a:t>
            </a:r>
            <a:endParaRPr lang="ru-RU" sz="1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4500" algn="just">
              <a:lnSpc>
                <a:spcPct val="107000"/>
              </a:lnSpc>
              <a:spcBef>
                <a:spcPts val="1200"/>
              </a:spcBef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 Центра Мониторинга и анализа по вопросам оснащения образовательных организаций материально-технической базой по приоритетным группам компетенций:</a:t>
            </a:r>
            <a:endParaRPr lang="ru-RU" sz="1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4500" algn="just">
              <a:lnSpc>
                <a:spcPct val="107000"/>
              </a:lnSpc>
              <a:spcBef>
                <a:spcPts val="1200"/>
              </a:spcBef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mtb-grant@mail.ru  (для получателей гранта в 2019 году)</a:t>
            </a:r>
            <a:endParaRPr lang="ru-RU" sz="1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4500" algn="just">
              <a:lnSpc>
                <a:spcPct val="107000"/>
              </a:lnSpc>
              <a:spcBef>
                <a:spcPts val="1200"/>
              </a:spcBef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monmtb2020@gmail.com  (для получателей гранта в 2020 году)</a:t>
            </a:r>
            <a:endParaRPr lang="ru-RU" sz="1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4500" algn="just">
              <a:lnSpc>
                <a:spcPct val="107000"/>
              </a:lnSpc>
              <a:spcBef>
                <a:spcPts val="1200"/>
              </a:spcBef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 движения: «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Абилимпикс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»: abilimpicspro@gmail.com</a:t>
            </a:r>
            <a:endParaRPr lang="ru-RU" sz="1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631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A37C99D4-82E8-47B7-92B1-653231031ADF}"/>
              </a:ext>
            </a:extLst>
          </p:cNvPr>
          <p:cNvSpPr/>
          <p:nvPr/>
        </p:nvSpPr>
        <p:spPr>
          <a:xfrm>
            <a:off x="903679" y="2210174"/>
            <a:ext cx="7700769" cy="127656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219" b="1" kern="0" cap="all" dirty="0">
                <a:solidFill>
                  <a:srgbClr val="002060"/>
                </a:solidFill>
                <a:sym typeface="Open Sans Bold"/>
              </a:rPr>
              <a:t>Благодарим за внимание!</a:t>
            </a: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221661" y="4763300"/>
            <a:ext cx="5064803" cy="1393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53" defTabSz="642915" fontAlgn="base">
              <a:lnSpc>
                <a:spcPct val="115000"/>
              </a:lnSpc>
              <a:spcAft>
                <a:spcPct val="0"/>
              </a:spcAft>
              <a:buClr>
                <a:srgbClr val="4D160F">
                  <a:shade val="95000"/>
                </a:srgbClr>
              </a:buClr>
              <a:buSzPct val="65000"/>
              <a:defRPr/>
            </a:pPr>
            <a:r>
              <a:rPr lang="en-US" sz="3094" b="1" dirty="0">
                <a:ln w="1905"/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ahoma" panose="020B0604030504040204" pitchFamily="34" charset="0"/>
                <a:sym typeface="Helvetica Neue"/>
              </a:rPr>
              <a:t>Email</a:t>
            </a:r>
            <a:r>
              <a:rPr lang="ru-RU" sz="3094" b="1" dirty="0">
                <a:ln w="1905"/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ahoma" panose="020B0604030504040204" pitchFamily="34" charset="0"/>
                <a:sym typeface="Helvetica Neue"/>
              </a:rPr>
              <a:t>: </a:t>
            </a:r>
            <a:r>
              <a:rPr lang="en-US" sz="3094" b="1" dirty="0">
                <a:ln w="1905"/>
                <a:solidFill>
                  <a:srgbClr val="F1861B">
                    <a:lumMod val="75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ahoma" panose="020B0604030504040204" pitchFamily="34" charset="0"/>
                <a:sym typeface="Helvetica Neue"/>
              </a:rPr>
              <a:t>mtb-grant@mail.ru</a:t>
            </a:r>
          </a:p>
          <a:p>
            <a:pPr marL="137153" defTabSz="642915" fontAlgn="base">
              <a:lnSpc>
                <a:spcPct val="115000"/>
              </a:lnSpc>
              <a:spcAft>
                <a:spcPct val="0"/>
              </a:spcAft>
              <a:buClr>
                <a:srgbClr val="4D160F">
                  <a:shade val="95000"/>
                </a:srgbClr>
              </a:buClr>
              <a:buSzPct val="65000"/>
              <a:defRPr/>
            </a:pPr>
            <a:r>
              <a:rPr lang="en-US" sz="3094" b="1" dirty="0">
                <a:ln w="1905"/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Times New Roman"/>
                <a:sym typeface="Helvetica Neue"/>
              </a:rPr>
              <a:t>		</a:t>
            </a:r>
            <a:r>
              <a:rPr lang="en-US" sz="3094" b="1" dirty="0">
                <a:ln w="1905"/>
                <a:solidFill>
                  <a:srgbClr val="F1861B">
                    <a:lumMod val="75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ahoma" panose="020B0604030504040204" pitchFamily="34" charset="0"/>
                <a:sym typeface="Helvetica Neue"/>
              </a:rPr>
              <a:t>Labor-dpo@mail.ru</a:t>
            </a:r>
            <a:endParaRPr lang="ru-RU" sz="3094" b="1" dirty="0">
              <a:ln w="1905"/>
              <a:solidFill>
                <a:srgbClr val="F1861B">
                  <a:lumMod val="75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Tahoma" panose="020B0604030504040204" pitchFamily="34" charset="0"/>
              <a:sym typeface="Helvetica Neue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87626" y="3486737"/>
            <a:ext cx="7416822" cy="91593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Calibri Light" panose="020F0302020204030204"/>
              </a:rPr>
              <a:t>https</a:t>
            </a:r>
            <a:r>
              <a:rPr lang="en-US" sz="3600" b="1" dirty="0">
                <a:solidFill>
                  <a:srgbClr val="002060"/>
                </a:solidFill>
                <a:latin typeface="Calibri Light" panose="020F0302020204030204"/>
              </a:rPr>
              <a:t>://</a:t>
            </a:r>
            <a:r>
              <a:rPr lang="en-US" sz="3600" b="1" dirty="0" smtClean="0">
                <a:solidFill>
                  <a:srgbClr val="002060"/>
                </a:solidFill>
                <a:latin typeface="Calibri Light" panose="020F0302020204030204"/>
              </a:rPr>
              <a:t>www.crpo-mpu.com</a:t>
            </a:r>
            <a:endParaRPr lang="ru-RU" sz="3375" b="1" kern="0" dirty="0">
              <a:solidFill>
                <a:srgbClr val="002060"/>
              </a:solidFill>
              <a:sym typeface="Helvetica Neue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EFCB2A0E-ED77-4285-999F-E8A9D789ED7C}"/>
              </a:ext>
            </a:extLst>
          </p:cNvPr>
          <p:cNvSpPr/>
          <p:nvPr/>
        </p:nvSpPr>
        <p:spPr>
          <a:xfrm>
            <a:off x="744293" y="429032"/>
            <a:ext cx="8256601" cy="131510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ru-RU" b="1" kern="0" dirty="0">
                <a:solidFill>
                  <a:srgbClr val="00003D"/>
                </a:solidFill>
                <a:cs typeface="Segoe UI Light" panose="020B0502040204020203" pitchFamily="34" charset="0"/>
              </a:rPr>
              <a:t>ФГБОУ ДПО </a:t>
            </a:r>
            <a:r>
              <a:rPr lang="ru-RU" b="1" kern="0" dirty="0" smtClean="0">
                <a:solidFill>
                  <a:srgbClr val="00003D"/>
                </a:solidFill>
                <a:cs typeface="Segoe UI Light" panose="020B0502040204020203" pitchFamily="34" charset="0"/>
              </a:rPr>
              <a:t>МЕЖРЕГИОНАЛЬНЫЙ ИНСТИТУТ ПОВЫШЕНИЯ КВАЛИФИКАЦИИ </a:t>
            </a:r>
          </a:p>
          <a:p>
            <a:pPr algn="ctr">
              <a:defRPr/>
            </a:pPr>
            <a:r>
              <a:rPr lang="ru-RU" b="1" kern="0" dirty="0" smtClean="0">
                <a:solidFill>
                  <a:srgbClr val="00003D"/>
                </a:solidFill>
                <a:cs typeface="Segoe UI Light" panose="020B0502040204020203" pitchFamily="34" charset="0"/>
              </a:rPr>
              <a:t>СПЕЦИАЛИСТОВ ПРОФЕССИОНАЛЬНОГО ОБРАЗОВАНИЯ</a:t>
            </a:r>
            <a:endParaRPr lang="ru-RU" b="1" kern="0" dirty="0">
              <a:solidFill>
                <a:srgbClr val="00003D"/>
              </a:solidFill>
              <a:cs typeface="Segoe UI Light" panose="020B0502040204020203" pitchFamily="34" charset="0"/>
            </a:endParaRPr>
          </a:p>
          <a:p>
            <a:pPr algn="ctr">
              <a:defRPr/>
            </a:pPr>
            <a:r>
              <a:rPr lang="ru-RU" b="1" u="sng" kern="0" dirty="0">
                <a:solidFill>
                  <a:srgbClr val="00003D"/>
                </a:solidFill>
                <a:cs typeface="Segoe UI Light" panose="020B0502040204020203" pitchFamily="34" charset="0"/>
              </a:rPr>
              <a:t>МОСКОВСКИЙ ФИЛИАЛ</a:t>
            </a:r>
          </a:p>
        </p:txBody>
      </p:sp>
    </p:spTree>
    <p:extLst>
      <p:ext uri="{BB962C8B-B14F-4D97-AF65-F5344CB8AC3E}">
        <p14:creationId xmlns:p14="http://schemas.microsoft.com/office/powerpoint/2010/main" val="2329196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821" y="203762"/>
            <a:ext cx="7886700" cy="898897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Документы Министерства просвещения Российской Федерации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624" y="1264024"/>
            <a:ext cx="8485094" cy="491293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Приказ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Минпросвещения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 России от 17.03.2020 N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103 «Об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утверждении временного порядка сопровождения реализации образовательных программ начального общего, основного общего, среднего общего образования, образовательных программ среднего профессионального образования и дополнительных общеобразовательных программ с применением электронного обучения и дистанционных образовательных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технологий»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(Зарегистрировано в Минюсте России 19.03.2020 N 57788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Приказ от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Минпросвещения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 России от 17.03.2020 N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104 «Об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организации образовательной деятельности в организациях, реализующих образовательные программы начального общего, основного общего и среднего общего образования, образовательные программы среднего профессионального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образования,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соответствующего дополнительного профессионального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образования и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дополнительные общеобразовательные программы, в условиях распространения новой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коронавирусной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инфекции на территории РФ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 </a:t>
            </a: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Методические рекомендации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 реализации образовательных программ начального общего, основного общего, среднего общего образования, образовательных программ среднего профессионального образования и дополнительных общеобразовательных программ с применением электронного обучения и дистанционных образовательных технологий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802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6031" y="1287742"/>
            <a:ext cx="8359028" cy="4897904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Приложение к Письму от 27.03.2020 года № ГД-83/05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«Разъяснение некоторых вопросов по организации образовательного процесса в образовательных организациях, реализующих программы СПО, в условиях усиления санитарно-эпидемиологических мероприятий»</a:t>
            </a:r>
          </a:p>
          <a:p>
            <a:pPr lvl="0">
              <a:lnSpc>
                <a:spcPct val="100000"/>
              </a:lnSpc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Приложение к Письму от 02.04.2020 года № ГД-121/05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«Рекомендации по организации образовательного процесса на выпускных курсах в образовательных организациях, реализующих программы среднего профессионального образования, в условиях усиления санитарно-эпидемиологических мероприятий»</a:t>
            </a:r>
          </a:p>
          <a:p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Письмо </a:t>
            </a:r>
            <a:r>
              <a:rPr lang="ru-RU" sz="1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Минпросвещения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России от 08.04.2020 года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«О направлении рекомендации по организации образовательного процесса во втором полугодии 2019/2020 учебного года в условиях усиления санитарно-эпидемиологических мероприятий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</a:p>
          <a:p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Письмо </a:t>
            </a:r>
            <a:r>
              <a:rPr lang="ru-RU" sz="1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Минпросвещения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России от 10.04.2020 года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«О направлении методических рекомендаций по реализации образовательных программ среднего профессионального образования и профессионального обучения  лиц с инвалидностью и ограниченными возможностями здоровья с применением электронного обучения и дистанционных образовательных технологий»</a:t>
            </a:r>
          </a:p>
          <a:p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Письмо </a:t>
            </a:r>
            <a:r>
              <a:rPr lang="ru-RU" sz="1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Минпросвещения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России от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07.04.2020 года №05-384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«О направлении вопросов-ответов, поступающих на «Горячую линию»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</a:p>
          <a:p>
            <a:endParaRPr lang="ru-RU" sz="1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28650" y="297891"/>
            <a:ext cx="7886700" cy="6702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Документы Министерства просвещения Российской Федерации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533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606" y="190315"/>
            <a:ext cx="7886700" cy="629956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Прочие нормативно-правовые акты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1706" y="995083"/>
            <a:ext cx="8572500" cy="4738127"/>
          </a:xfrm>
        </p:spPr>
        <p:txBody>
          <a:bodyPr>
            <a:noAutofit/>
          </a:bodyPr>
          <a:lstStyle/>
          <a:p>
            <a:r>
              <a:rPr lang="ru-RU" sz="1600" dirty="0" smtClean="0"/>
              <a:t>Письмо </a:t>
            </a:r>
            <a:r>
              <a:rPr lang="ru-RU" sz="1600" dirty="0"/>
              <a:t>М</a:t>
            </a:r>
            <a:r>
              <a:rPr lang="ru-RU" sz="1600" dirty="0" smtClean="0"/>
              <a:t>интруда России от 26 марта 2020 года 14-4/10 – </a:t>
            </a:r>
            <a:r>
              <a:rPr lang="ru-RU" sz="1600" dirty="0" smtClean="0">
                <a:solidFill>
                  <a:srgbClr val="002060"/>
                </a:solidFill>
              </a:rPr>
              <a:t>П2696 </a:t>
            </a:r>
            <a:r>
              <a:rPr lang="ru-RU" sz="1600" dirty="0" smtClean="0">
                <a:solidFill>
                  <a:srgbClr val="002060"/>
                </a:solidFill>
              </a:rPr>
              <a:t>«О </a:t>
            </a:r>
            <a:r>
              <a:rPr lang="ru-RU" sz="1600" dirty="0" smtClean="0">
                <a:solidFill>
                  <a:srgbClr val="002060"/>
                </a:solidFill>
              </a:rPr>
              <a:t>направлении рекомендации работникам и работодателям в связи с Указом Президента Российской Федерации от 25 марта 2020 года №206 «Об объявлении в Российской </a:t>
            </a:r>
            <a:r>
              <a:rPr lang="ru-RU" sz="1600" dirty="0">
                <a:solidFill>
                  <a:srgbClr val="002060"/>
                </a:solidFill>
              </a:rPr>
              <a:t>Федерации нерабочих дней»  </a:t>
            </a:r>
          </a:p>
          <a:p>
            <a:r>
              <a:rPr lang="ru-RU" sz="1600" dirty="0"/>
              <a:t>Приказ Министерства здравоохранения российской Федерации от 16.03.2020 года №173 </a:t>
            </a:r>
            <a:r>
              <a:rPr lang="ru-RU" sz="1600" dirty="0">
                <a:solidFill>
                  <a:srgbClr val="002060"/>
                </a:solidFill>
              </a:rPr>
              <a:t>«О деятельности организаций, реализующих образовательные программы высшего образования, профессионального образования и дополнительного профессионального образования, находящихся в ведении Министерства здравоохранения Российской Федерации в условиях предупреждения распространения новой </a:t>
            </a:r>
            <a:r>
              <a:rPr lang="ru-RU" sz="1600" dirty="0" err="1">
                <a:solidFill>
                  <a:srgbClr val="002060"/>
                </a:solidFill>
              </a:rPr>
              <a:t>коронавирусной</a:t>
            </a:r>
            <a:r>
              <a:rPr lang="ru-RU" sz="1600" dirty="0">
                <a:solidFill>
                  <a:srgbClr val="002060"/>
                </a:solidFill>
              </a:rPr>
              <a:t> инфекции </a:t>
            </a:r>
            <a:r>
              <a:rPr lang="en-US" sz="1600" dirty="0">
                <a:solidFill>
                  <a:srgbClr val="002060"/>
                </a:solidFill>
              </a:rPr>
              <a:t>COVID-19 </a:t>
            </a:r>
            <a:r>
              <a:rPr lang="ru-RU" sz="1600" dirty="0">
                <a:solidFill>
                  <a:srgbClr val="002060"/>
                </a:solidFill>
              </a:rPr>
              <a:t>на территории </a:t>
            </a:r>
            <a:r>
              <a:rPr lang="ru-RU" sz="1600" dirty="0" smtClean="0">
                <a:solidFill>
                  <a:srgbClr val="002060"/>
                </a:solidFill>
              </a:rPr>
              <a:t>РФ»</a:t>
            </a:r>
            <a:endParaRPr lang="ru-RU" sz="1600" dirty="0">
              <a:solidFill>
                <a:srgbClr val="002060"/>
              </a:solidFill>
            </a:endParaRPr>
          </a:p>
          <a:p>
            <a:r>
              <a:rPr lang="ru-RU" sz="1600" dirty="0"/>
              <a:t>Приказ Министерства здравоохранения российской Федерации от 16.03.2020 года №248 </a:t>
            </a:r>
            <a:r>
              <a:rPr lang="ru-RU" sz="1600" dirty="0">
                <a:solidFill>
                  <a:srgbClr val="002060"/>
                </a:solidFill>
              </a:rPr>
              <a:t>«Об организации практической подготовки по образовательным программам медицинского и фармацевтического образования в условиях предупреждения распространения новой </a:t>
            </a:r>
            <a:r>
              <a:rPr lang="ru-RU" sz="1600" dirty="0" err="1">
                <a:solidFill>
                  <a:srgbClr val="002060"/>
                </a:solidFill>
              </a:rPr>
              <a:t>коронавирусной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инфекции»</a:t>
            </a:r>
            <a:endParaRPr lang="ru-RU" sz="1600" dirty="0">
              <a:solidFill>
                <a:srgbClr val="002060"/>
              </a:solidFill>
            </a:endParaRPr>
          </a:p>
          <a:p>
            <a:r>
              <a:rPr lang="ru-RU" sz="1600" dirty="0" smtClean="0"/>
              <a:t>Рекомендации </a:t>
            </a:r>
            <a:r>
              <a:rPr lang="ru-RU" sz="1600" dirty="0"/>
              <a:t>Министерства здравоохранения российской Федерации от 29.03.2020 года № 16-0</a:t>
            </a:r>
            <a:r>
              <a:rPr lang="en-US" sz="1600" dirty="0"/>
              <a:t>/</a:t>
            </a:r>
            <a:r>
              <a:rPr lang="ru-RU" sz="1600" dirty="0"/>
              <a:t>10</a:t>
            </a:r>
            <a:r>
              <a:rPr lang="en-US" sz="1600" dirty="0"/>
              <a:t>/</a:t>
            </a:r>
            <a:r>
              <a:rPr lang="ru-RU" sz="1600" dirty="0"/>
              <a:t>2-38 </a:t>
            </a:r>
            <a:r>
              <a:rPr lang="ru-RU" sz="1600" dirty="0" smtClean="0">
                <a:solidFill>
                  <a:srgbClr val="002060"/>
                </a:solidFill>
              </a:rPr>
              <a:t>«По </a:t>
            </a:r>
            <a:r>
              <a:rPr lang="ru-RU" sz="1600" dirty="0">
                <a:solidFill>
                  <a:srgbClr val="002060"/>
                </a:solidFill>
              </a:rPr>
              <a:t>вопросу привлечения к оказанию медицинской помощи в условиях предупреждения распространения новой </a:t>
            </a:r>
            <a:r>
              <a:rPr lang="ru-RU" sz="1600" dirty="0" err="1">
                <a:solidFill>
                  <a:srgbClr val="002060"/>
                </a:solidFill>
              </a:rPr>
              <a:t>коронавирусной</a:t>
            </a:r>
            <a:r>
              <a:rPr lang="ru-RU" sz="1600" dirty="0">
                <a:solidFill>
                  <a:srgbClr val="002060"/>
                </a:solidFill>
              </a:rPr>
              <a:t> инфекции </a:t>
            </a:r>
            <a:r>
              <a:rPr lang="en-US" sz="1600" dirty="0">
                <a:solidFill>
                  <a:srgbClr val="002060"/>
                </a:solidFill>
              </a:rPr>
              <a:t>COVID-</a:t>
            </a:r>
            <a:r>
              <a:rPr lang="ru-RU" sz="1600" dirty="0">
                <a:solidFill>
                  <a:srgbClr val="002060"/>
                </a:solidFill>
              </a:rPr>
              <a:t>19 обучающихся</a:t>
            </a:r>
            <a:r>
              <a:rPr lang="ru-RU" sz="1600" dirty="0" smtClean="0">
                <a:solidFill>
                  <a:srgbClr val="002060"/>
                </a:solidFill>
              </a:rPr>
              <a:t>, получающих высшее и среднее профессиональное медицинское и фармацевтическое </a:t>
            </a:r>
            <a:r>
              <a:rPr lang="ru-RU" sz="1600" dirty="0" smtClean="0">
                <a:solidFill>
                  <a:srgbClr val="002060"/>
                </a:solidFill>
              </a:rPr>
              <a:t>образование»</a:t>
            </a:r>
          </a:p>
          <a:p>
            <a:r>
              <a:rPr lang="ru-RU" sz="1600" dirty="0" smtClean="0"/>
              <a:t>Приказ Министерства здравоохранения российской Федерации от 02 апреля 2020 года №239 «О мерах  по обеспечению санитарно-эпидемиологического благополучия населения на территории РФ в связи с распространением новой </a:t>
            </a:r>
            <a:r>
              <a:rPr lang="ru-RU" sz="1600" dirty="0" err="1" smtClean="0"/>
              <a:t>короновирусной</a:t>
            </a:r>
            <a:r>
              <a:rPr lang="ru-RU" sz="1600" dirty="0" smtClean="0"/>
              <a:t> инфекции организациями, подведомственными Министерству здравоохранения и реализующими профессиональные образовательные программы медицинского и фармацевтического образования»</a:t>
            </a:r>
            <a:endParaRPr lang="ru-RU" sz="1600" dirty="0" smtClean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83087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21024"/>
            <a:ext cx="7886700" cy="86061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Типовые проекты локальных актов образовательных организаций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175" y="1232366"/>
            <a:ext cx="8565777" cy="542392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ru-RU" sz="145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методические рекомендации ФГБОУ ДПО «МИПК СПО» </a:t>
            </a:r>
            <a:r>
              <a:rPr lang="ru-RU" sz="145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«По </a:t>
            </a:r>
            <a:r>
              <a:rPr lang="ru-RU" sz="145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переходу образовательных организаций на применение дистанционных образовательных технологий в условиях действия временного порядка сопровождения реализации образовательных программ среднего профессионального образования»;</a:t>
            </a:r>
            <a:endParaRPr lang="ru-RU" sz="14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145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145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типовая инструкция для руководителя образовательной организации при реализации образовательных программ </a:t>
            </a:r>
            <a:r>
              <a:rPr lang="ru-RU" sz="145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 с </a:t>
            </a:r>
            <a:r>
              <a:rPr lang="ru-RU" sz="145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применением электронного обучения и дистанционных образовательных технологий</a:t>
            </a:r>
            <a:endParaRPr lang="ru-RU" sz="14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145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типовая инструкция для обучающегося образовательной организации при обучении по образовательным программ </a:t>
            </a:r>
            <a:r>
              <a:rPr lang="ru-RU" sz="145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 с </a:t>
            </a:r>
            <a:r>
              <a:rPr lang="ru-RU" sz="145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применением электронного обучения и дистанционных образовательных технологий</a:t>
            </a:r>
            <a:endParaRPr lang="ru-RU" sz="14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145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типовая инструкция для педагога образовательной организации при реализации образовательных </a:t>
            </a:r>
            <a:r>
              <a:rPr lang="ru-RU" sz="145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 образования </a:t>
            </a:r>
            <a:r>
              <a:rPr lang="ru-RU" sz="145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применением электронного обучения и дистанционных образовательных технологий</a:t>
            </a:r>
            <a:endParaRPr lang="ru-RU" sz="14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145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типовая инструкция для родителей обучающихся образовательных организаций </a:t>
            </a:r>
            <a:r>
              <a:rPr lang="ru-RU" sz="145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  </a:t>
            </a:r>
            <a:r>
              <a:rPr lang="ru-RU" sz="145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переходу на обучение с применением электронного обучения и дистанционных образовательных технологий</a:t>
            </a:r>
            <a:endParaRPr lang="ru-RU" sz="14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145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рекомендации по реализации производственной практики в СПО в условиях применения дистанционных образовательных технологий и электронного обучения.</a:t>
            </a:r>
            <a:endParaRPr lang="ru-RU" sz="14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5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вопросы и ответы по переходу образовательных организаций на реализацию образовательных программ СПО в период особой эпидемиологической ситуации.</a:t>
            </a:r>
            <a:endParaRPr lang="ru-RU" sz="1450" dirty="0"/>
          </a:p>
        </p:txBody>
      </p:sp>
    </p:spTree>
    <p:extLst>
      <p:ext uri="{BB962C8B-B14F-4D97-AF65-F5344CB8AC3E}">
        <p14:creationId xmlns:p14="http://schemas.microsoft.com/office/powerpoint/2010/main" val="2068595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1063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Типы принимаемых документов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277471"/>
            <a:ext cx="7886700" cy="4899492"/>
          </a:xfrm>
        </p:spPr>
        <p:txBody>
          <a:bodyPr/>
          <a:lstStyle/>
          <a:p>
            <a:r>
              <a:rPr lang="ru-RU" dirty="0" smtClean="0"/>
              <a:t>Нормативно-правовые акты, 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07957848"/>
              </p:ext>
            </p:extLst>
          </p:nvPr>
        </p:nvGraphicFramePr>
        <p:xfrm>
          <a:off x="322729" y="1365469"/>
          <a:ext cx="8579223" cy="5358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8788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8556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Основные выявленные проблемы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767568049"/>
              </p:ext>
            </p:extLst>
          </p:nvPr>
        </p:nvGraphicFramePr>
        <p:xfrm>
          <a:off x="484094" y="1748118"/>
          <a:ext cx="8337177" cy="4881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9391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793376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Рекомендации для руководителя ПОО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793377"/>
            <a:ext cx="8219515" cy="4351338"/>
          </a:xfrm>
        </p:spPr>
        <p:txBody>
          <a:bodyPr>
            <a:noAutofit/>
          </a:bodyPr>
          <a:lstStyle/>
          <a:p>
            <a:r>
              <a:rPr lang="ru-RU" sz="1400" u="sng" dirty="0"/>
              <a:t>Издать приказ </a:t>
            </a:r>
            <a:r>
              <a:rPr lang="ru-RU" sz="1400" dirty="0"/>
              <a:t>о временном переходе на реализацию образовательных программ с применением электронного обучения и дистанционных образовательных технологий.  </a:t>
            </a:r>
          </a:p>
          <a:p>
            <a:r>
              <a:rPr lang="ru-RU" sz="1400" u="sng" dirty="0"/>
              <a:t>Организовать проведение внеочередного педагогического совета </a:t>
            </a:r>
            <a:r>
              <a:rPr lang="ru-RU" sz="1400" dirty="0"/>
              <a:t>для информирования административно-хозяйственных и педагогических работников образовательной организации в условиях перехода на применение дистанционных образовательных технологий и электронного обучения.</a:t>
            </a:r>
          </a:p>
          <a:p>
            <a:r>
              <a:rPr lang="ru-RU" sz="1400" u="sng" dirty="0"/>
              <a:t>Организовать совместно с заместителями, курирующими учебную и методическую работу, оперативную деятельность:</a:t>
            </a:r>
          </a:p>
          <a:p>
            <a:r>
              <a:rPr lang="ru-RU" sz="1400" dirty="0"/>
              <a:t>по определению перечня дисциплин и междисциплинарных курсов, которые могут быть реализованы с помощью онлайн курсов;</a:t>
            </a:r>
          </a:p>
          <a:p>
            <a:r>
              <a:rPr lang="ru-RU" sz="1400" dirty="0"/>
              <a:t>по актуализации имеющихся в электронном виде методических материалов по использованию электронного обучения и дистанционных образовательных технологий для обучающихся, педагогических и административных работников, ответственных за организацию учебной деятельности; </a:t>
            </a:r>
          </a:p>
          <a:p>
            <a:r>
              <a:rPr lang="ru-RU" sz="1400" dirty="0"/>
              <a:t>по отбору инструментов виртуальной коммуникации, которые рекомендуются преподавателям для проведения </a:t>
            </a:r>
            <a:r>
              <a:rPr lang="ru-RU" sz="1400" dirty="0" err="1"/>
              <a:t>вебинаров</a:t>
            </a:r>
            <a:r>
              <a:rPr lang="ru-RU" sz="1400" dirty="0"/>
              <a:t>, онлайн консультирования, коллективного обсуждения и коллективного проектирования;</a:t>
            </a:r>
          </a:p>
          <a:p>
            <a:r>
              <a:rPr lang="ru-RU" sz="1400" dirty="0"/>
              <a:t>по формированию расписания на каждый учебный день и информированию о нем обучающихся; </a:t>
            </a:r>
          </a:p>
          <a:p>
            <a:r>
              <a:rPr lang="ru-RU" sz="1400" dirty="0"/>
              <a:t>по определению необходимости переноса сроков учебной и производственной практики, а также занятий, которые требуют работы с лабораторным и иным оборудованием;</a:t>
            </a:r>
          </a:p>
          <a:p>
            <a:r>
              <a:rPr lang="ru-RU" sz="1400" dirty="0"/>
              <a:t>по разработке механизма проведения мероприятий промежуточной и государственной итоговой аттестации для студентов выпускных курсов с использованием сервисов </a:t>
            </a:r>
            <a:r>
              <a:rPr lang="ru-RU" sz="1400" dirty="0" err="1"/>
              <a:t>вебинаров</a:t>
            </a:r>
            <a:r>
              <a:rPr lang="ru-RU" sz="1400" dirty="0"/>
              <a:t>, тестового инструментария и иных элементов электронного обучения и дистанционных образовательных технологий;</a:t>
            </a:r>
          </a:p>
          <a:p>
            <a:r>
              <a:rPr lang="ru-RU" sz="1400" dirty="0"/>
              <a:t>по мониторингу технической возможности перевода обучающихся из числа лиц с инвалидностью и ОВЗ на электронное обучение с использованием дистанционных образовательных технологий, </a:t>
            </a:r>
          </a:p>
        </p:txBody>
      </p:sp>
    </p:spTree>
    <p:extLst>
      <p:ext uri="{BB962C8B-B14F-4D97-AF65-F5344CB8AC3E}">
        <p14:creationId xmlns:p14="http://schemas.microsoft.com/office/powerpoint/2010/main" val="4135144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494" y="938119"/>
            <a:ext cx="8633012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400" dirty="0" smtClean="0"/>
              <a:t>Обеспечение, в случае необходимости, внесение изменений в календарный график учебного процесса и учебный план в части периода освоения элементов образовательной программы (учебной и производственной практики, а также занятий, которые требуют работы с лабораторным и иным оборудованием).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dirty="0" smtClean="0"/>
              <a:t>Обеспечение консультирование педагогических работников и обучающихся по использованию электронного обучения и дистанционных образовательных технологий.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dirty="0" smtClean="0"/>
              <a:t>Обеспечение постоянной дистанционной связи с обучающимися, на постоянной основе проводить мониторинг фактического взаимодействия педагогических работников и обучающихся, включая элементы текущего контроля и промежуточной аттестации.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dirty="0" smtClean="0"/>
              <a:t>Организация разработки плана воспитательной работы в условиях перехода на дистанционное обучение, разработать сценарии воспитательных мероприятий с применением дистанционных образовательных технологий, в том числе для обучающихся с инвалидностью и ОВЗ, обеспечить размещение информации на сайте образовательной организации о проведении виртуальных досуговых мероприятий воспитательного характера в соответствии с психофизиологическими и возрастными особенностями обучающихся.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dirty="0" smtClean="0"/>
              <a:t>Организация деятельности психолого-педагогической службы по психологическому консультированию обучающихся и их родителей для снятия психоэмоционального напряжения при переходе на дистанционное обучение и в ситуации самоизоляции. Особое внимание при этом уделять обучающимся с инвалидностью и ОВЗ.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dirty="0" smtClean="0"/>
              <a:t>Организация на период проведения карантинных мер дежурство волонтеров, ассистентов (помощников) для организации помощи обучающимся с инвалидностью и ОВЗ в общежитии образовательной организации или на дому, в том числе по созданию условий для перехода на электронное обучение с использованием дистанционных образовательных технологий.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dirty="0" smtClean="0"/>
              <a:t>Обеспечение сотрудничества с Центром опережающей подготовки кадров (ЦОПП), расположенным в  регионе, а также и в других субъектах Российской Федерации для поддержки технологии дистанционного и смешанного обучения, в частности для управления образовательным процессом и учебными группами, предоставления обучающимся доступа к цифровым учебным материалам.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1400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sz="1400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sz="1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28650" y="0"/>
            <a:ext cx="7886700" cy="79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2060"/>
                </a:solidFill>
              </a:rPr>
              <a:t>Ответственность образовательной организации </a:t>
            </a:r>
            <a:endParaRPr lang="ru-RU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4664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1819</Words>
  <Application>Microsoft Office PowerPoint</Application>
  <PresentationFormat>Экран (4:3)</PresentationFormat>
  <Paragraphs>114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26" baseType="lpstr">
      <vt:lpstr>Arial</vt:lpstr>
      <vt:lpstr>Calibri</vt:lpstr>
      <vt:lpstr>Calibri Light</vt:lpstr>
      <vt:lpstr>Helvetica Neue</vt:lpstr>
      <vt:lpstr>Open Sans Bold</vt:lpstr>
      <vt:lpstr>Segoe UI Light</vt:lpstr>
      <vt:lpstr>Tahoma</vt:lpstr>
      <vt:lpstr>Times New Roman</vt:lpstr>
      <vt:lpstr>Wingdings</vt:lpstr>
      <vt:lpstr>Тема Office</vt:lpstr>
      <vt:lpstr>1_Тема Office</vt:lpstr>
      <vt:lpstr>2_Тема Office</vt:lpstr>
      <vt:lpstr>Типовые регламенты и инструкции для обеспечения работы руководителей образовательных организаций СПО при применении дистанционных технологий</vt:lpstr>
      <vt:lpstr>Документы Министерства просвещения Российской Федерации</vt:lpstr>
      <vt:lpstr>Презентация PowerPoint</vt:lpstr>
      <vt:lpstr>Прочие нормативно-правовые акты</vt:lpstr>
      <vt:lpstr>Типовые проекты локальных актов образовательных организаций</vt:lpstr>
      <vt:lpstr>Типы принимаемых документов</vt:lpstr>
      <vt:lpstr>Основные выявленные проблемы</vt:lpstr>
      <vt:lpstr>Рекомендации для руководителя ПОО</vt:lpstr>
      <vt:lpstr>Презентация PowerPoint</vt:lpstr>
      <vt:lpstr>На сайте образовательной организации должны быть рекомендации для обучающимся  по следующим вопросам: </vt:lpstr>
      <vt:lpstr>Информация о действующих электронных ресурсах по общеобразовательным дисциплинам </vt:lpstr>
      <vt:lpstr>Информация о действующих электронных ресурсах для реализации программ  в СПО</vt:lpstr>
      <vt:lpstr>«Горячая линия» по вопросам методической поддержки образовательных организаций.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20</cp:revision>
  <dcterms:created xsi:type="dcterms:W3CDTF">2020-04-14T19:30:25Z</dcterms:created>
  <dcterms:modified xsi:type="dcterms:W3CDTF">2020-04-15T05:17:09Z</dcterms:modified>
</cp:coreProperties>
</file>